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Default Extension="svg" ContentType="image/svg+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fntdata" ContentType="application/x-fontdata"/>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18288000" cy="10287000"/>
  <p:notesSz cx="6858000" cy="9144000"/>
  <p:embeddedFontLst>
    <p:embeddedFont>
      <p:font typeface="Calibri" pitchFamily="34" charset="0"/>
      <p:regular r:id="rId28"/>
      <p:bold r:id="rId29"/>
      <p:italic r:id="rId30"/>
      <p:boldItalic r:id="rId31"/>
    </p:embeddedFont>
    <p:embeddedFont>
      <p:font typeface="Canva Sans Bold" charset="0"/>
      <p:regular r:id="rId32"/>
    </p:embeddedFont>
    <p:embeddedFont>
      <p:font typeface="Hammersmith One" charset="0"/>
      <p:regular r:id="rId33"/>
    </p:embeddedFont>
    <p:embeddedFont>
      <p:font typeface="Barlow Semi-Bold" charset="0"/>
      <p:regular r:id="rId34"/>
    </p:embeddedFont>
    <p:embeddedFont>
      <p:font typeface="Barlow SemiCondensed Bold" charset="0"/>
      <p:regular r:id="rId35"/>
    </p:embeddedFont>
    <p:embeddedFont>
      <p:font typeface="Barlow Bold" charset="0"/>
      <p:regular r:id="rId36"/>
    </p:embeddedFont>
    <p:embeddedFont>
      <p:font typeface="Canva Sans" charset="0"/>
      <p:regular r:id="rId37"/>
    </p:embeddedFont>
    <p:embeddedFont>
      <p:font typeface="Lato 1 Heavy" charset="0"/>
      <p:regular r:id="rId38"/>
    </p:embeddedFont>
    <p:embeddedFont>
      <p:font typeface="Lato 2" charset="0"/>
      <p:regular r:id="rId39"/>
    </p:embeddedFont>
    <p:embeddedFont>
      <p:font typeface="Lato 2 Bold" charset="0"/>
      <p:regular r:id="rId40"/>
    </p:embeddedFont>
    <p:embeddedFont>
      <p:font typeface="Open Sans Extra Bold" charset="0"/>
      <p:regular r:id="rId41"/>
    </p:embeddedFont>
    <p:embeddedFont>
      <p:font typeface="Lato 1 Bold" charset="0"/>
      <p:regular r:id="rId4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snapVertSplitter="1" vertBarState="minimized" horzBarState="maximized">
    <p:restoredLeft sz="15620" autoAdjust="0"/>
    <p:restoredTop sz="94622" autoAdjust="0"/>
  </p:normalViewPr>
  <p:slideViewPr>
    <p:cSldViewPr>
      <p:cViewPr varScale="1">
        <p:scale>
          <a:sx n="47" d="100"/>
          <a:sy n="47" d="100"/>
        </p:scale>
        <p:origin x="-1314"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2.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7.fntdata"/><Relationship Id="rId42" Type="http://schemas.openxmlformats.org/officeDocument/2006/relationships/font" Target="fonts/font1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6.fntdata"/><Relationship Id="rId38" Type="http://schemas.openxmlformats.org/officeDocument/2006/relationships/font" Target="fonts/font11.fntdata"/><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2.fntdata"/><Relationship Id="rId41"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font" Target="fonts/font13.fntdata"/><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1/18/2024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1/18/2024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1/18/2024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8.sv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13.svg"/><Relationship Id="rId13" Type="http://schemas.openxmlformats.org/officeDocument/2006/relationships/image" Target="../media/image14.png"/><Relationship Id="rId3" Type="http://schemas.openxmlformats.org/officeDocument/2006/relationships/image" Target="../media/image8.svg"/><Relationship Id="rId7" Type="http://schemas.openxmlformats.org/officeDocument/2006/relationships/image" Target="../media/image11.png"/><Relationship Id="rId12" Type="http://schemas.openxmlformats.org/officeDocument/2006/relationships/image" Target="../media/image17.svg"/><Relationship Id="rId2" Type="http://schemas.openxmlformats.org/officeDocument/2006/relationships/image" Target="../media/image8.png"/><Relationship Id="rId16" Type="http://schemas.openxmlformats.org/officeDocument/2006/relationships/image" Target="../media/image21.svg"/><Relationship Id="rId1" Type="http://schemas.openxmlformats.org/officeDocument/2006/relationships/slideLayout" Target="../slideLayouts/slideLayout7.xml"/><Relationship Id="rId6" Type="http://schemas.openxmlformats.org/officeDocument/2006/relationships/image" Target="../media/image11.svg"/><Relationship Id="rId11" Type="http://schemas.openxmlformats.org/officeDocument/2006/relationships/image" Target="../media/image13.png"/><Relationship Id="rId5" Type="http://schemas.openxmlformats.org/officeDocument/2006/relationships/image" Target="../media/image10.png"/><Relationship Id="rId15" Type="http://schemas.openxmlformats.org/officeDocument/2006/relationships/image" Target="../media/image15.png"/><Relationship Id="rId10" Type="http://schemas.openxmlformats.org/officeDocument/2006/relationships/image" Target="../media/image15.svg"/><Relationship Id="rId4" Type="http://schemas.openxmlformats.org/officeDocument/2006/relationships/image" Target="../media/image9.png"/><Relationship Id="rId9" Type="http://schemas.openxmlformats.org/officeDocument/2006/relationships/image" Target="../media/image12.png"/><Relationship Id="rId14" Type="http://schemas.openxmlformats.org/officeDocument/2006/relationships/image" Target="../media/image19.svg"/></Relationships>
</file>

<file path=ppt/slides/_rels/slide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3049"/>
        </a:solidFill>
        <a:effectLst/>
      </p:bgPr>
    </p:bg>
    <p:spTree>
      <p:nvGrpSpPr>
        <p:cNvPr id="1" name=""/>
        <p:cNvGrpSpPr/>
        <p:nvPr/>
      </p:nvGrpSpPr>
      <p:grpSpPr>
        <a:xfrm>
          <a:off x="0" y="0"/>
          <a:ext cx="0" cy="0"/>
          <a:chOff x="0" y="0"/>
          <a:chExt cx="0" cy="0"/>
        </a:xfrm>
      </p:grpSpPr>
      <p:grpSp>
        <p:nvGrpSpPr>
          <p:cNvPr id="2" name="Group 2"/>
          <p:cNvGrpSpPr/>
          <p:nvPr/>
        </p:nvGrpSpPr>
        <p:grpSpPr>
          <a:xfrm>
            <a:off x="9332173" y="1028700"/>
            <a:ext cx="7927127" cy="4114800"/>
            <a:chOff x="0" y="0"/>
            <a:chExt cx="861764" cy="447323"/>
          </a:xfrm>
        </p:grpSpPr>
        <p:sp>
          <p:nvSpPr>
            <p:cNvPr id="3" name="Freeform 3"/>
            <p:cNvSpPr/>
            <p:nvPr/>
          </p:nvSpPr>
          <p:spPr>
            <a:xfrm>
              <a:off x="0" y="0"/>
              <a:ext cx="861764" cy="447323"/>
            </a:xfrm>
            <a:custGeom>
              <a:avLst/>
              <a:gdLst/>
              <a:ahLst/>
              <a:cxnLst/>
              <a:rect l="l" t="t" r="r" b="b"/>
              <a:pathLst>
                <a:path w="861764" h="447323">
                  <a:moveTo>
                    <a:pt x="19533" y="0"/>
                  </a:moveTo>
                  <a:lnTo>
                    <a:pt x="842231" y="0"/>
                  </a:lnTo>
                  <a:cubicBezTo>
                    <a:pt x="853019" y="0"/>
                    <a:pt x="861764" y="8745"/>
                    <a:pt x="861764" y="19533"/>
                  </a:cubicBezTo>
                  <a:lnTo>
                    <a:pt x="861764" y="427790"/>
                  </a:lnTo>
                  <a:cubicBezTo>
                    <a:pt x="861764" y="432971"/>
                    <a:pt x="859706" y="437939"/>
                    <a:pt x="856043" y="441602"/>
                  </a:cubicBezTo>
                  <a:cubicBezTo>
                    <a:pt x="852380" y="445265"/>
                    <a:pt x="847412" y="447323"/>
                    <a:pt x="842231" y="447323"/>
                  </a:cubicBezTo>
                  <a:lnTo>
                    <a:pt x="19533" y="447323"/>
                  </a:lnTo>
                  <a:cubicBezTo>
                    <a:pt x="14352" y="447323"/>
                    <a:pt x="9384" y="445265"/>
                    <a:pt x="5721" y="441602"/>
                  </a:cubicBezTo>
                  <a:cubicBezTo>
                    <a:pt x="2058" y="437939"/>
                    <a:pt x="0" y="432971"/>
                    <a:pt x="0" y="427790"/>
                  </a:cubicBezTo>
                  <a:lnTo>
                    <a:pt x="0" y="19533"/>
                  </a:lnTo>
                  <a:cubicBezTo>
                    <a:pt x="0" y="14352"/>
                    <a:pt x="2058" y="9384"/>
                    <a:pt x="5721" y="5721"/>
                  </a:cubicBezTo>
                  <a:cubicBezTo>
                    <a:pt x="9384" y="2058"/>
                    <a:pt x="14352" y="0"/>
                    <a:pt x="19533" y="0"/>
                  </a:cubicBezTo>
                  <a:close/>
                </a:path>
              </a:pathLst>
            </a:custGeom>
            <a:solidFill>
              <a:srgbClr val="BED9DE"/>
            </a:solidFill>
            <a:ln cap="sq">
              <a:noFill/>
              <a:prstDash val="solid"/>
              <a:miter/>
            </a:ln>
          </p:spPr>
        </p:sp>
        <p:sp>
          <p:nvSpPr>
            <p:cNvPr id="4" name="TextBox 4"/>
            <p:cNvSpPr txBox="1"/>
            <p:nvPr/>
          </p:nvSpPr>
          <p:spPr>
            <a:xfrm>
              <a:off x="0" y="-38100"/>
              <a:ext cx="861764" cy="485423"/>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1028700" y="1028700"/>
            <a:ext cx="7963037" cy="8229600"/>
          </a:xfrm>
          <a:custGeom>
            <a:avLst/>
            <a:gdLst/>
            <a:ahLst/>
            <a:cxnLst/>
            <a:rect l="l" t="t" r="r" b="b"/>
            <a:pathLst>
              <a:path w="7963037" h="8229600">
                <a:moveTo>
                  <a:pt x="0" y="0"/>
                </a:moveTo>
                <a:lnTo>
                  <a:pt x="7963037" y="0"/>
                </a:lnTo>
                <a:lnTo>
                  <a:pt x="7963037" y="8229600"/>
                </a:lnTo>
                <a:lnTo>
                  <a:pt x="0" y="8229600"/>
                </a:lnTo>
                <a:lnTo>
                  <a:pt x="0" y="0"/>
                </a:lnTo>
                <a:close/>
              </a:path>
            </a:pathLst>
          </a:custGeom>
          <a:blipFill>
            <a:blip r:embed="rId2"/>
            <a:stretch>
              <a:fillRect l="-26233" r="-11563"/>
            </a:stretch>
          </a:blipFill>
        </p:spPr>
      </p:sp>
      <p:grpSp>
        <p:nvGrpSpPr>
          <p:cNvPr id="6" name="Group 6"/>
          <p:cNvGrpSpPr/>
          <p:nvPr/>
        </p:nvGrpSpPr>
        <p:grpSpPr>
          <a:xfrm>
            <a:off x="9332173" y="5495865"/>
            <a:ext cx="7927127" cy="3762435"/>
            <a:chOff x="0" y="0"/>
            <a:chExt cx="1061943" cy="504028"/>
          </a:xfrm>
        </p:grpSpPr>
        <p:sp>
          <p:nvSpPr>
            <p:cNvPr id="7" name="Freeform 7"/>
            <p:cNvSpPr/>
            <p:nvPr/>
          </p:nvSpPr>
          <p:spPr>
            <a:xfrm>
              <a:off x="0" y="0"/>
              <a:ext cx="1061943" cy="504028"/>
            </a:xfrm>
            <a:custGeom>
              <a:avLst/>
              <a:gdLst/>
              <a:ahLst/>
              <a:cxnLst/>
              <a:rect l="l" t="t" r="r" b="b"/>
              <a:pathLst>
                <a:path w="1061943" h="504028">
                  <a:moveTo>
                    <a:pt x="19533" y="0"/>
                  </a:moveTo>
                  <a:lnTo>
                    <a:pt x="1042410" y="0"/>
                  </a:lnTo>
                  <a:cubicBezTo>
                    <a:pt x="1047591" y="0"/>
                    <a:pt x="1052559" y="2058"/>
                    <a:pt x="1056222" y="5721"/>
                  </a:cubicBezTo>
                  <a:cubicBezTo>
                    <a:pt x="1059885" y="9384"/>
                    <a:pt x="1061943" y="14352"/>
                    <a:pt x="1061943" y="19533"/>
                  </a:cubicBezTo>
                  <a:lnTo>
                    <a:pt x="1061943" y="484495"/>
                  </a:lnTo>
                  <a:cubicBezTo>
                    <a:pt x="1061943" y="489675"/>
                    <a:pt x="1059885" y="494643"/>
                    <a:pt x="1056222" y="498307"/>
                  </a:cubicBezTo>
                  <a:cubicBezTo>
                    <a:pt x="1052559" y="501970"/>
                    <a:pt x="1047591" y="504028"/>
                    <a:pt x="1042410" y="504028"/>
                  </a:cubicBezTo>
                  <a:lnTo>
                    <a:pt x="19533" y="504028"/>
                  </a:lnTo>
                  <a:cubicBezTo>
                    <a:pt x="14352" y="504028"/>
                    <a:pt x="9384" y="501970"/>
                    <a:pt x="5721" y="498307"/>
                  </a:cubicBezTo>
                  <a:cubicBezTo>
                    <a:pt x="2058" y="494643"/>
                    <a:pt x="0" y="489675"/>
                    <a:pt x="0" y="484495"/>
                  </a:cubicBezTo>
                  <a:lnTo>
                    <a:pt x="0" y="19533"/>
                  </a:lnTo>
                  <a:cubicBezTo>
                    <a:pt x="0" y="14352"/>
                    <a:pt x="2058" y="9384"/>
                    <a:pt x="5721" y="5721"/>
                  </a:cubicBezTo>
                  <a:cubicBezTo>
                    <a:pt x="9384" y="2058"/>
                    <a:pt x="14352" y="0"/>
                    <a:pt x="19533" y="0"/>
                  </a:cubicBezTo>
                  <a:close/>
                </a:path>
              </a:pathLst>
            </a:custGeom>
            <a:solidFill>
              <a:srgbClr val="FCBF49"/>
            </a:solidFill>
            <a:ln cap="sq">
              <a:noFill/>
              <a:prstDash val="solid"/>
              <a:miter/>
            </a:ln>
          </p:spPr>
        </p:sp>
        <p:sp>
          <p:nvSpPr>
            <p:cNvPr id="8" name="TextBox 8"/>
            <p:cNvSpPr txBox="1"/>
            <p:nvPr/>
          </p:nvSpPr>
          <p:spPr>
            <a:xfrm>
              <a:off x="0" y="-38100"/>
              <a:ext cx="1061943" cy="542128"/>
            </a:xfrm>
            <a:prstGeom prst="rect">
              <a:avLst/>
            </a:prstGeom>
          </p:spPr>
          <p:txBody>
            <a:bodyPr lIns="50800" tIns="50800" rIns="50800" bIns="50800" rtlCol="0" anchor="ctr"/>
            <a:lstStyle/>
            <a:p>
              <a:pPr algn="ctr">
                <a:lnSpc>
                  <a:spcPts val="2659"/>
                </a:lnSpc>
                <a:spcBef>
                  <a:spcPct val="0"/>
                </a:spcBef>
              </a:pPr>
              <a:endParaRPr/>
            </a:p>
          </p:txBody>
        </p:sp>
      </p:grpSp>
      <p:sp>
        <p:nvSpPr>
          <p:cNvPr id="9" name="Freeform 9"/>
          <p:cNvSpPr/>
          <p:nvPr/>
        </p:nvSpPr>
        <p:spPr>
          <a:xfrm>
            <a:off x="10688037" y="1325903"/>
            <a:ext cx="5215398" cy="3520394"/>
          </a:xfrm>
          <a:custGeom>
            <a:avLst/>
            <a:gdLst/>
            <a:ahLst/>
            <a:cxnLst/>
            <a:rect l="l" t="t" r="r" b="b"/>
            <a:pathLst>
              <a:path w="5215398" h="3520394">
                <a:moveTo>
                  <a:pt x="0" y="0"/>
                </a:moveTo>
                <a:lnTo>
                  <a:pt x="5215399" y="0"/>
                </a:lnTo>
                <a:lnTo>
                  <a:pt x="5215399" y="3520394"/>
                </a:lnTo>
                <a:lnTo>
                  <a:pt x="0" y="3520394"/>
                </a:lnTo>
                <a:lnTo>
                  <a:pt x="0" y="0"/>
                </a:lnTo>
                <a:close/>
              </a:path>
            </a:pathLst>
          </a:custGeom>
          <a:blipFill>
            <a:blip r:embed="rId3"/>
            <a:stretch>
              <a:fillRect/>
            </a:stretch>
          </a:blipFill>
        </p:spPr>
      </p:sp>
      <p:sp>
        <p:nvSpPr>
          <p:cNvPr id="11" name="TextBox 11"/>
          <p:cNvSpPr txBox="1"/>
          <p:nvPr/>
        </p:nvSpPr>
        <p:spPr>
          <a:xfrm>
            <a:off x="7735761" y="6281566"/>
            <a:ext cx="10552239" cy="2181508"/>
          </a:xfrm>
          <a:prstGeom prst="rect">
            <a:avLst/>
          </a:prstGeom>
        </p:spPr>
        <p:txBody>
          <a:bodyPr lIns="0" tIns="0" rIns="0" bIns="0" rtlCol="0" anchor="t">
            <a:spAutoFit/>
          </a:bodyPr>
          <a:lstStyle/>
          <a:p>
            <a:pPr algn="ctr">
              <a:lnSpc>
                <a:spcPts val="5707"/>
              </a:lnSpc>
            </a:pPr>
            <a:r>
              <a:rPr lang="en-US" sz="4756">
                <a:solidFill>
                  <a:srgbClr val="003049"/>
                </a:solidFill>
                <a:latin typeface="Canva Sans Bold"/>
              </a:rPr>
              <a:t>Mental Health Project </a:t>
            </a:r>
          </a:p>
          <a:p>
            <a:pPr algn="ctr">
              <a:lnSpc>
                <a:spcPts val="5707"/>
              </a:lnSpc>
            </a:pPr>
            <a:r>
              <a:rPr lang="en-US" sz="4756">
                <a:solidFill>
                  <a:srgbClr val="003049"/>
                </a:solidFill>
                <a:latin typeface="Canva Sans Bold"/>
              </a:rPr>
              <a:t> South Asian </a:t>
            </a:r>
          </a:p>
          <a:p>
            <a:pPr algn="ctr">
              <a:lnSpc>
                <a:spcPts val="5707"/>
              </a:lnSpc>
            </a:pPr>
            <a:r>
              <a:rPr lang="en-US" sz="4756">
                <a:solidFill>
                  <a:srgbClr val="003049"/>
                </a:solidFill>
                <a:latin typeface="Canva Sans Bold"/>
              </a:rPr>
              <a:t>Women in Newham</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3049"/>
        </a:solidFill>
        <a:effectLst/>
      </p:bgPr>
    </p:bg>
    <p:spTree>
      <p:nvGrpSpPr>
        <p:cNvPr id="1" name=""/>
        <p:cNvGrpSpPr/>
        <p:nvPr/>
      </p:nvGrpSpPr>
      <p:grpSpPr>
        <a:xfrm>
          <a:off x="0" y="0"/>
          <a:ext cx="0" cy="0"/>
          <a:chOff x="0" y="0"/>
          <a:chExt cx="0" cy="0"/>
        </a:xfrm>
      </p:grpSpPr>
      <p:grpSp>
        <p:nvGrpSpPr>
          <p:cNvPr id="2" name="Group 2"/>
          <p:cNvGrpSpPr/>
          <p:nvPr/>
        </p:nvGrpSpPr>
        <p:grpSpPr>
          <a:xfrm>
            <a:off x="6161477" y="5837597"/>
            <a:ext cx="7403472" cy="3842982"/>
            <a:chOff x="0" y="0"/>
            <a:chExt cx="861764" cy="447323"/>
          </a:xfrm>
        </p:grpSpPr>
        <p:sp>
          <p:nvSpPr>
            <p:cNvPr id="3" name="Freeform 3"/>
            <p:cNvSpPr/>
            <p:nvPr/>
          </p:nvSpPr>
          <p:spPr>
            <a:xfrm>
              <a:off x="0" y="0"/>
              <a:ext cx="861764" cy="447323"/>
            </a:xfrm>
            <a:custGeom>
              <a:avLst/>
              <a:gdLst/>
              <a:ahLst/>
              <a:cxnLst/>
              <a:rect l="l" t="t" r="r" b="b"/>
              <a:pathLst>
                <a:path w="861764" h="447323">
                  <a:moveTo>
                    <a:pt x="20914" y="0"/>
                  </a:moveTo>
                  <a:lnTo>
                    <a:pt x="840850" y="0"/>
                  </a:lnTo>
                  <a:cubicBezTo>
                    <a:pt x="852400" y="0"/>
                    <a:pt x="861764" y="9364"/>
                    <a:pt x="861764" y="20914"/>
                  </a:cubicBezTo>
                  <a:lnTo>
                    <a:pt x="861764" y="426409"/>
                  </a:lnTo>
                  <a:cubicBezTo>
                    <a:pt x="861764" y="437959"/>
                    <a:pt x="852400" y="447323"/>
                    <a:pt x="840850" y="447323"/>
                  </a:cubicBezTo>
                  <a:lnTo>
                    <a:pt x="20914" y="447323"/>
                  </a:lnTo>
                  <a:cubicBezTo>
                    <a:pt x="9364" y="447323"/>
                    <a:pt x="0" y="437959"/>
                    <a:pt x="0" y="426409"/>
                  </a:cubicBezTo>
                  <a:lnTo>
                    <a:pt x="0" y="20914"/>
                  </a:lnTo>
                  <a:cubicBezTo>
                    <a:pt x="0" y="9364"/>
                    <a:pt x="9364" y="0"/>
                    <a:pt x="20914" y="0"/>
                  </a:cubicBezTo>
                  <a:close/>
                </a:path>
              </a:pathLst>
            </a:custGeom>
            <a:solidFill>
              <a:srgbClr val="F77F00"/>
            </a:solidFill>
            <a:ln cap="sq">
              <a:noFill/>
              <a:prstDash val="solid"/>
              <a:miter/>
            </a:ln>
          </p:spPr>
        </p:sp>
        <p:sp>
          <p:nvSpPr>
            <p:cNvPr id="4" name="TextBox 4"/>
            <p:cNvSpPr txBox="1"/>
            <p:nvPr/>
          </p:nvSpPr>
          <p:spPr>
            <a:xfrm>
              <a:off x="0" y="-38100"/>
              <a:ext cx="861764" cy="485423"/>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1216288" y="606421"/>
            <a:ext cx="5171042" cy="4631750"/>
            <a:chOff x="0" y="0"/>
            <a:chExt cx="741726" cy="664371"/>
          </a:xfrm>
        </p:grpSpPr>
        <p:sp>
          <p:nvSpPr>
            <p:cNvPr id="6" name="Freeform 6"/>
            <p:cNvSpPr/>
            <p:nvPr/>
          </p:nvSpPr>
          <p:spPr>
            <a:xfrm>
              <a:off x="0" y="0"/>
              <a:ext cx="741726" cy="664371"/>
            </a:xfrm>
            <a:custGeom>
              <a:avLst/>
              <a:gdLst/>
              <a:ahLst/>
              <a:cxnLst/>
              <a:rect l="l" t="t" r="r" b="b"/>
              <a:pathLst>
                <a:path w="741726" h="664371">
                  <a:moveTo>
                    <a:pt x="29943" y="0"/>
                  </a:moveTo>
                  <a:lnTo>
                    <a:pt x="711783" y="0"/>
                  </a:lnTo>
                  <a:cubicBezTo>
                    <a:pt x="728320" y="0"/>
                    <a:pt x="741726" y="13406"/>
                    <a:pt x="741726" y="29943"/>
                  </a:cubicBezTo>
                  <a:lnTo>
                    <a:pt x="741726" y="634428"/>
                  </a:lnTo>
                  <a:cubicBezTo>
                    <a:pt x="741726" y="650965"/>
                    <a:pt x="728320" y="664371"/>
                    <a:pt x="711783" y="664371"/>
                  </a:cubicBezTo>
                  <a:lnTo>
                    <a:pt x="29943" y="664371"/>
                  </a:lnTo>
                  <a:cubicBezTo>
                    <a:pt x="22002" y="664371"/>
                    <a:pt x="14386" y="661216"/>
                    <a:pt x="8770" y="655601"/>
                  </a:cubicBezTo>
                  <a:cubicBezTo>
                    <a:pt x="3155" y="649985"/>
                    <a:pt x="0" y="642369"/>
                    <a:pt x="0" y="634428"/>
                  </a:cubicBezTo>
                  <a:lnTo>
                    <a:pt x="0" y="29943"/>
                  </a:lnTo>
                  <a:cubicBezTo>
                    <a:pt x="0" y="22002"/>
                    <a:pt x="3155" y="14386"/>
                    <a:pt x="8770" y="8770"/>
                  </a:cubicBezTo>
                  <a:cubicBezTo>
                    <a:pt x="14386" y="3155"/>
                    <a:pt x="22002" y="0"/>
                    <a:pt x="29943" y="0"/>
                  </a:cubicBezTo>
                  <a:close/>
                </a:path>
              </a:pathLst>
            </a:custGeom>
            <a:solidFill>
              <a:srgbClr val="D62828"/>
            </a:solidFill>
            <a:ln cap="sq">
              <a:noFill/>
              <a:prstDash val="solid"/>
              <a:miter/>
            </a:ln>
          </p:spPr>
        </p:sp>
        <p:sp>
          <p:nvSpPr>
            <p:cNvPr id="7" name="TextBox 7"/>
            <p:cNvSpPr txBox="1"/>
            <p:nvPr/>
          </p:nvSpPr>
          <p:spPr>
            <a:xfrm>
              <a:off x="0" y="-38100"/>
              <a:ext cx="741726" cy="702471"/>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1586935" y="6224860"/>
            <a:ext cx="5077164" cy="2718799"/>
            <a:chOff x="0" y="0"/>
            <a:chExt cx="728261" cy="389980"/>
          </a:xfrm>
        </p:grpSpPr>
        <p:sp>
          <p:nvSpPr>
            <p:cNvPr id="9" name="Freeform 9"/>
            <p:cNvSpPr/>
            <p:nvPr/>
          </p:nvSpPr>
          <p:spPr>
            <a:xfrm>
              <a:off x="0" y="0"/>
              <a:ext cx="728261" cy="389980"/>
            </a:xfrm>
            <a:custGeom>
              <a:avLst/>
              <a:gdLst/>
              <a:ahLst/>
              <a:cxnLst/>
              <a:rect l="l" t="t" r="r" b="b"/>
              <a:pathLst>
                <a:path w="728261" h="389980">
                  <a:moveTo>
                    <a:pt x="30497" y="0"/>
                  </a:moveTo>
                  <a:lnTo>
                    <a:pt x="697764" y="0"/>
                  </a:lnTo>
                  <a:cubicBezTo>
                    <a:pt x="714607" y="0"/>
                    <a:pt x="728261" y="13654"/>
                    <a:pt x="728261" y="30497"/>
                  </a:cubicBezTo>
                  <a:lnTo>
                    <a:pt x="728261" y="359483"/>
                  </a:lnTo>
                  <a:cubicBezTo>
                    <a:pt x="728261" y="376326"/>
                    <a:pt x="714607" y="389980"/>
                    <a:pt x="697764" y="389980"/>
                  </a:cubicBezTo>
                  <a:lnTo>
                    <a:pt x="30497" y="389980"/>
                  </a:lnTo>
                  <a:cubicBezTo>
                    <a:pt x="22409" y="389980"/>
                    <a:pt x="14652" y="386767"/>
                    <a:pt x="8932" y="381048"/>
                  </a:cubicBezTo>
                  <a:cubicBezTo>
                    <a:pt x="3213" y="375329"/>
                    <a:pt x="0" y="367572"/>
                    <a:pt x="0" y="359483"/>
                  </a:cubicBezTo>
                  <a:lnTo>
                    <a:pt x="0" y="30497"/>
                  </a:lnTo>
                  <a:cubicBezTo>
                    <a:pt x="0" y="22409"/>
                    <a:pt x="3213" y="14652"/>
                    <a:pt x="8932" y="8932"/>
                  </a:cubicBezTo>
                  <a:cubicBezTo>
                    <a:pt x="14652" y="3213"/>
                    <a:pt x="22409" y="0"/>
                    <a:pt x="30497" y="0"/>
                  </a:cubicBezTo>
                  <a:close/>
                </a:path>
              </a:pathLst>
            </a:custGeom>
            <a:solidFill>
              <a:srgbClr val="FCBF49"/>
            </a:solidFill>
            <a:ln cap="sq">
              <a:noFill/>
              <a:prstDash val="solid"/>
              <a:miter/>
            </a:ln>
          </p:spPr>
        </p:sp>
        <p:sp>
          <p:nvSpPr>
            <p:cNvPr id="10" name="TextBox 10"/>
            <p:cNvSpPr txBox="1"/>
            <p:nvPr/>
          </p:nvSpPr>
          <p:spPr>
            <a:xfrm>
              <a:off x="0" y="-38100"/>
              <a:ext cx="728261" cy="428080"/>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11947125" y="6005699"/>
            <a:ext cx="6133809" cy="3506779"/>
            <a:chOff x="0" y="0"/>
            <a:chExt cx="879824" cy="503007"/>
          </a:xfrm>
        </p:grpSpPr>
        <p:sp>
          <p:nvSpPr>
            <p:cNvPr id="12" name="Freeform 12"/>
            <p:cNvSpPr/>
            <p:nvPr/>
          </p:nvSpPr>
          <p:spPr>
            <a:xfrm>
              <a:off x="0" y="0"/>
              <a:ext cx="879824" cy="503007"/>
            </a:xfrm>
            <a:custGeom>
              <a:avLst/>
              <a:gdLst/>
              <a:ahLst/>
              <a:cxnLst/>
              <a:rect l="l" t="t" r="r" b="b"/>
              <a:pathLst>
                <a:path w="879824" h="503007">
                  <a:moveTo>
                    <a:pt x="25243" y="0"/>
                  </a:moveTo>
                  <a:lnTo>
                    <a:pt x="854581" y="0"/>
                  </a:lnTo>
                  <a:cubicBezTo>
                    <a:pt x="861276" y="0"/>
                    <a:pt x="867697" y="2660"/>
                    <a:pt x="872431" y="7394"/>
                  </a:cubicBezTo>
                  <a:cubicBezTo>
                    <a:pt x="877165" y="12128"/>
                    <a:pt x="879824" y="18548"/>
                    <a:pt x="879824" y="25243"/>
                  </a:cubicBezTo>
                  <a:lnTo>
                    <a:pt x="879824" y="477764"/>
                  </a:lnTo>
                  <a:cubicBezTo>
                    <a:pt x="879824" y="491705"/>
                    <a:pt x="868522" y="503007"/>
                    <a:pt x="854581" y="503007"/>
                  </a:cubicBezTo>
                  <a:lnTo>
                    <a:pt x="25243" y="503007"/>
                  </a:lnTo>
                  <a:cubicBezTo>
                    <a:pt x="18548" y="503007"/>
                    <a:pt x="12128" y="500347"/>
                    <a:pt x="7394" y="495613"/>
                  </a:cubicBezTo>
                  <a:cubicBezTo>
                    <a:pt x="2660" y="490879"/>
                    <a:pt x="0" y="484459"/>
                    <a:pt x="0" y="477764"/>
                  </a:cubicBezTo>
                  <a:lnTo>
                    <a:pt x="0" y="25243"/>
                  </a:lnTo>
                  <a:cubicBezTo>
                    <a:pt x="0" y="18548"/>
                    <a:pt x="2660" y="12128"/>
                    <a:pt x="7394" y="7394"/>
                  </a:cubicBezTo>
                  <a:cubicBezTo>
                    <a:pt x="12128" y="2660"/>
                    <a:pt x="18548" y="0"/>
                    <a:pt x="25243" y="0"/>
                  </a:cubicBezTo>
                  <a:close/>
                </a:path>
              </a:pathLst>
            </a:custGeom>
            <a:solidFill>
              <a:srgbClr val="EAE2B7"/>
            </a:solidFill>
            <a:ln cap="sq">
              <a:noFill/>
              <a:prstDash val="solid"/>
              <a:miter/>
            </a:ln>
          </p:spPr>
        </p:sp>
        <p:sp>
          <p:nvSpPr>
            <p:cNvPr id="13" name="TextBox 13"/>
            <p:cNvSpPr txBox="1"/>
            <p:nvPr/>
          </p:nvSpPr>
          <p:spPr>
            <a:xfrm>
              <a:off x="0" y="-38100"/>
              <a:ext cx="879824" cy="541107"/>
            </a:xfrm>
            <a:prstGeom prst="rect">
              <a:avLst/>
            </a:prstGeom>
          </p:spPr>
          <p:txBody>
            <a:bodyPr lIns="50800" tIns="50800" rIns="50800" bIns="50800" rtlCol="0" anchor="ctr"/>
            <a:lstStyle/>
            <a:p>
              <a:pPr algn="ctr">
                <a:lnSpc>
                  <a:spcPts val="2659"/>
                </a:lnSpc>
                <a:spcBef>
                  <a:spcPct val="0"/>
                </a:spcBef>
              </a:pPr>
              <a:endParaRPr/>
            </a:p>
          </p:txBody>
        </p:sp>
      </p:grpSp>
      <p:sp>
        <p:nvSpPr>
          <p:cNvPr id="14" name="TextBox 14"/>
          <p:cNvSpPr txBox="1"/>
          <p:nvPr/>
        </p:nvSpPr>
        <p:spPr>
          <a:xfrm>
            <a:off x="1898478" y="6371834"/>
            <a:ext cx="4454077" cy="2377227"/>
          </a:xfrm>
          <a:prstGeom prst="rect">
            <a:avLst/>
          </a:prstGeom>
        </p:spPr>
        <p:txBody>
          <a:bodyPr lIns="0" tIns="0" rIns="0" bIns="0" rtlCol="0" anchor="t">
            <a:spAutoFit/>
          </a:bodyPr>
          <a:lstStyle/>
          <a:p>
            <a:pPr>
              <a:lnSpc>
                <a:spcPts val="4067"/>
              </a:lnSpc>
              <a:spcBef>
                <a:spcPct val="0"/>
              </a:spcBef>
            </a:pPr>
            <a:r>
              <a:rPr lang="en-US" sz="2905">
                <a:solidFill>
                  <a:srgbClr val="000000"/>
                </a:solidFill>
                <a:latin typeface="Open Sans Extra Bold"/>
              </a:rPr>
              <a:t>Residential Location</a:t>
            </a:r>
          </a:p>
          <a:p>
            <a:pPr>
              <a:lnSpc>
                <a:spcPts val="2986"/>
              </a:lnSpc>
              <a:spcBef>
                <a:spcPct val="0"/>
              </a:spcBef>
            </a:pPr>
            <a:endParaRPr/>
          </a:p>
          <a:p>
            <a:pPr>
              <a:lnSpc>
                <a:spcPts val="2986"/>
              </a:lnSpc>
              <a:spcBef>
                <a:spcPct val="0"/>
              </a:spcBef>
            </a:pPr>
            <a:r>
              <a:rPr lang="en-US" sz="2133">
                <a:solidFill>
                  <a:srgbClr val="000000"/>
                </a:solidFill>
                <a:latin typeface="Open Sans Extra Bold"/>
              </a:rPr>
              <a:t>Diverse representation from various areas in Newham, ensuring a broad range of perspectives.</a:t>
            </a:r>
          </a:p>
        </p:txBody>
      </p:sp>
      <p:sp>
        <p:nvSpPr>
          <p:cNvPr id="15" name="TextBox 15"/>
          <p:cNvSpPr txBox="1"/>
          <p:nvPr/>
        </p:nvSpPr>
        <p:spPr>
          <a:xfrm>
            <a:off x="6834085" y="6194115"/>
            <a:ext cx="7744724" cy="3063272"/>
          </a:xfrm>
          <a:prstGeom prst="rect">
            <a:avLst/>
          </a:prstGeom>
        </p:spPr>
        <p:txBody>
          <a:bodyPr lIns="0" tIns="0" rIns="0" bIns="0" rtlCol="0" anchor="t">
            <a:spAutoFit/>
          </a:bodyPr>
          <a:lstStyle/>
          <a:p>
            <a:pPr>
              <a:lnSpc>
                <a:spcPts val="4919"/>
              </a:lnSpc>
              <a:spcBef>
                <a:spcPct val="0"/>
              </a:spcBef>
            </a:pPr>
            <a:r>
              <a:rPr lang="en-US" sz="3513">
                <a:solidFill>
                  <a:srgbClr val="000000"/>
                </a:solidFill>
                <a:latin typeface="Open Sans Extra Bold"/>
              </a:rPr>
              <a:t>Sense of Belonging </a:t>
            </a:r>
          </a:p>
          <a:p>
            <a:pPr>
              <a:lnSpc>
                <a:spcPts val="4919"/>
              </a:lnSpc>
              <a:spcBef>
                <a:spcPct val="0"/>
              </a:spcBef>
            </a:pPr>
            <a:r>
              <a:rPr lang="en-US" sz="3513">
                <a:solidFill>
                  <a:srgbClr val="000000"/>
                </a:solidFill>
                <a:latin typeface="Open Sans Extra Bold"/>
              </a:rPr>
              <a:t>in Newham</a:t>
            </a:r>
          </a:p>
          <a:p>
            <a:pPr>
              <a:lnSpc>
                <a:spcPts val="4919"/>
              </a:lnSpc>
              <a:spcBef>
                <a:spcPct val="0"/>
              </a:spcBef>
            </a:pPr>
            <a:endParaRPr/>
          </a:p>
          <a:p>
            <a:pPr>
              <a:lnSpc>
                <a:spcPts val="4919"/>
              </a:lnSpc>
              <a:spcBef>
                <a:spcPct val="0"/>
              </a:spcBef>
            </a:pPr>
            <a:r>
              <a:rPr lang="en-US" sz="3513">
                <a:solidFill>
                  <a:srgbClr val="000000"/>
                </a:solidFill>
                <a:latin typeface="Open Sans Extra Bold"/>
              </a:rPr>
              <a:t>Yes: 212 participants </a:t>
            </a:r>
          </a:p>
          <a:p>
            <a:pPr>
              <a:lnSpc>
                <a:spcPts val="4919"/>
              </a:lnSpc>
              <a:spcBef>
                <a:spcPct val="0"/>
              </a:spcBef>
            </a:pPr>
            <a:r>
              <a:rPr lang="en-US" sz="3513">
                <a:solidFill>
                  <a:srgbClr val="000000"/>
                </a:solidFill>
                <a:latin typeface="Open Sans Extra Bold"/>
              </a:rPr>
              <a:t>No: 238 participants </a:t>
            </a:r>
          </a:p>
        </p:txBody>
      </p:sp>
      <p:sp>
        <p:nvSpPr>
          <p:cNvPr id="16" name="TextBox 16"/>
          <p:cNvSpPr txBox="1"/>
          <p:nvPr/>
        </p:nvSpPr>
        <p:spPr>
          <a:xfrm>
            <a:off x="11453229" y="1234949"/>
            <a:ext cx="4697159" cy="3523912"/>
          </a:xfrm>
          <a:prstGeom prst="rect">
            <a:avLst/>
          </a:prstGeom>
        </p:spPr>
        <p:txBody>
          <a:bodyPr lIns="0" tIns="0" rIns="0" bIns="0" rtlCol="0" anchor="t">
            <a:spAutoFit/>
          </a:bodyPr>
          <a:lstStyle/>
          <a:p>
            <a:pPr>
              <a:lnSpc>
                <a:spcPts val="4244"/>
              </a:lnSpc>
              <a:spcBef>
                <a:spcPct val="0"/>
              </a:spcBef>
            </a:pPr>
            <a:r>
              <a:rPr lang="en-US" sz="3031">
                <a:solidFill>
                  <a:srgbClr val="000000"/>
                </a:solidFill>
                <a:latin typeface="Open Sans Extra Bold"/>
              </a:rPr>
              <a:t>Well-being and Mental Health Definitions</a:t>
            </a:r>
          </a:p>
          <a:p>
            <a:pPr>
              <a:lnSpc>
                <a:spcPts val="3240"/>
              </a:lnSpc>
              <a:spcBef>
                <a:spcPct val="0"/>
              </a:spcBef>
            </a:pPr>
            <a:endParaRPr/>
          </a:p>
          <a:p>
            <a:pPr>
              <a:lnSpc>
                <a:spcPts val="3240"/>
              </a:lnSpc>
              <a:spcBef>
                <a:spcPct val="0"/>
              </a:spcBef>
            </a:pPr>
            <a:r>
              <a:rPr lang="en-US" sz="2314">
                <a:solidFill>
                  <a:srgbClr val="000000"/>
                </a:solidFill>
                <a:latin typeface="Open Sans Extra Bold"/>
              </a:rPr>
              <a:t>Diverse responses reflecting personal perceptions, with common themes of emotional balance, resilience, and fulfillment.</a:t>
            </a:r>
          </a:p>
        </p:txBody>
      </p:sp>
      <p:sp>
        <p:nvSpPr>
          <p:cNvPr id="17" name="TextBox 17"/>
          <p:cNvSpPr txBox="1"/>
          <p:nvPr/>
        </p:nvSpPr>
        <p:spPr>
          <a:xfrm>
            <a:off x="12225868" y="6194115"/>
            <a:ext cx="5585193" cy="3110216"/>
          </a:xfrm>
          <a:prstGeom prst="rect">
            <a:avLst/>
          </a:prstGeom>
        </p:spPr>
        <p:txBody>
          <a:bodyPr lIns="0" tIns="0" rIns="0" bIns="0" rtlCol="0" anchor="t">
            <a:spAutoFit/>
          </a:bodyPr>
          <a:lstStyle/>
          <a:p>
            <a:pPr>
              <a:lnSpc>
                <a:spcPts val="4686"/>
              </a:lnSpc>
              <a:spcBef>
                <a:spcPct val="0"/>
              </a:spcBef>
            </a:pPr>
            <a:r>
              <a:rPr lang="en-US" sz="3347">
                <a:solidFill>
                  <a:srgbClr val="000000"/>
                </a:solidFill>
                <a:latin typeface="Open Sans Extra Bold"/>
              </a:rPr>
              <a:t>Levels of Support</a:t>
            </a:r>
          </a:p>
          <a:p>
            <a:pPr>
              <a:lnSpc>
                <a:spcPts val="2869"/>
              </a:lnSpc>
              <a:spcBef>
                <a:spcPct val="0"/>
              </a:spcBef>
            </a:pPr>
            <a:endParaRPr/>
          </a:p>
          <a:p>
            <a:pPr>
              <a:lnSpc>
                <a:spcPts val="2869"/>
              </a:lnSpc>
              <a:spcBef>
                <a:spcPct val="0"/>
              </a:spcBef>
            </a:pPr>
            <a:r>
              <a:rPr lang="en-US" sz="2049">
                <a:solidFill>
                  <a:srgbClr val="000000"/>
                </a:solidFill>
                <a:latin typeface="Open Sans Extra Bold"/>
              </a:rPr>
              <a:t>High level of perceived support from community, family, and friends: 120 participants (26.7%)</a:t>
            </a:r>
          </a:p>
          <a:p>
            <a:pPr>
              <a:lnSpc>
                <a:spcPts val="2869"/>
              </a:lnSpc>
              <a:spcBef>
                <a:spcPct val="0"/>
              </a:spcBef>
            </a:pPr>
            <a:r>
              <a:rPr lang="en-US" sz="2049">
                <a:solidFill>
                  <a:srgbClr val="000000"/>
                </a:solidFill>
                <a:latin typeface="Open Sans Extra Bold"/>
              </a:rPr>
              <a:t>Moderate support: 150 participants (33.3%)</a:t>
            </a:r>
          </a:p>
          <a:p>
            <a:pPr>
              <a:lnSpc>
                <a:spcPts val="2869"/>
              </a:lnSpc>
              <a:spcBef>
                <a:spcPct val="0"/>
              </a:spcBef>
            </a:pPr>
            <a:r>
              <a:rPr lang="en-US" sz="2049">
                <a:solidFill>
                  <a:srgbClr val="000000"/>
                </a:solidFill>
                <a:latin typeface="Open Sans Extra Bold"/>
              </a:rPr>
              <a:t>Low support: 180 participants (40%)</a:t>
            </a:r>
          </a:p>
        </p:txBody>
      </p:sp>
      <p:grpSp>
        <p:nvGrpSpPr>
          <p:cNvPr id="18" name="Group 18"/>
          <p:cNvGrpSpPr/>
          <p:nvPr/>
        </p:nvGrpSpPr>
        <p:grpSpPr>
          <a:xfrm>
            <a:off x="1898478" y="1395189"/>
            <a:ext cx="6623660" cy="4049256"/>
            <a:chOff x="0" y="0"/>
            <a:chExt cx="950088" cy="580819"/>
          </a:xfrm>
        </p:grpSpPr>
        <p:sp>
          <p:nvSpPr>
            <p:cNvPr id="19" name="Freeform 19"/>
            <p:cNvSpPr/>
            <p:nvPr/>
          </p:nvSpPr>
          <p:spPr>
            <a:xfrm>
              <a:off x="0" y="0"/>
              <a:ext cx="950088" cy="580819"/>
            </a:xfrm>
            <a:custGeom>
              <a:avLst/>
              <a:gdLst/>
              <a:ahLst/>
              <a:cxnLst/>
              <a:rect l="l" t="t" r="r" b="b"/>
              <a:pathLst>
                <a:path w="950088" h="580819">
                  <a:moveTo>
                    <a:pt x="23377" y="0"/>
                  </a:moveTo>
                  <a:lnTo>
                    <a:pt x="926711" y="0"/>
                  </a:lnTo>
                  <a:cubicBezTo>
                    <a:pt x="939622" y="0"/>
                    <a:pt x="950088" y="10466"/>
                    <a:pt x="950088" y="23377"/>
                  </a:cubicBezTo>
                  <a:lnTo>
                    <a:pt x="950088" y="557443"/>
                  </a:lnTo>
                  <a:cubicBezTo>
                    <a:pt x="950088" y="563642"/>
                    <a:pt x="947625" y="569588"/>
                    <a:pt x="943241" y="573972"/>
                  </a:cubicBezTo>
                  <a:cubicBezTo>
                    <a:pt x="938857" y="578356"/>
                    <a:pt x="932911" y="580819"/>
                    <a:pt x="926711" y="580819"/>
                  </a:cubicBezTo>
                  <a:lnTo>
                    <a:pt x="23377" y="580819"/>
                  </a:lnTo>
                  <a:cubicBezTo>
                    <a:pt x="17177" y="580819"/>
                    <a:pt x="11231" y="578356"/>
                    <a:pt x="6847" y="573972"/>
                  </a:cubicBezTo>
                  <a:cubicBezTo>
                    <a:pt x="2463" y="569588"/>
                    <a:pt x="0" y="563642"/>
                    <a:pt x="0" y="557443"/>
                  </a:cubicBezTo>
                  <a:lnTo>
                    <a:pt x="0" y="23377"/>
                  </a:lnTo>
                  <a:cubicBezTo>
                    <a:pt x="0" y="10466"/>
                    <a:pt x="10466" y="0"/>
                    <a:pt x="23377" y="0"/>
                  </a:cubicBezTo>
                  <a:close/>
                </a:path>
              </a:pathLst>
            </a:custGeom>
            <a:solidFill>
              <a:srgbClr val="FCBF49"/>
            </a:solidFill>
            <a:ln cap="sq">
              <a:noFill/>
              <a:prstDash val="solid"/>
              <a:miter/>
            </a:ln>
          </p:spPr>
        </p:sp>
        <p:sp>
          <p:nvSpPr>
            <p:cNvPr id="20" name="TextBox 20"/>
            <p:cNvSpPr txBox="1"/>
            <p:nvPr/>
          </p:nvSpPr>
          <p:spPr>
            <a:xfrm>
              <a:off x="0" y="-133350"/>
              <a:ext cx="950088" cy="714169"/>
            </a:xfrm>
            <a:prstGeom prst="rect">
              <a:avLst/>
            </a:prstGeom>
          </p:spPr>
          <p:txBody>
            <a:bodyPr lIns="50800" tIns="50800" rIns="50800" bIns="50800" rtlCol="0" anchor="ctr"/>
            <a:lstStyle/>
            <a:p>
              <a:pPr algn="ctr">
                <a:lnSpc>
                  <a:spcPts val="9659"/>
                </a:lnSpc>
                <a:spcBef>
                  <a:spcPct val="0"/>
                </a:spcBef>
              </a:pPr>
              <a:r>
                <a:rPr lang="en-US" sz="6899">
                  <a:solidFill>
                    <a:srgbClr val="000000"/>
                  </a:solidFill>
                  <a:latin typeface="Open Sans Extra Bold"/>
                </a:rPr>
                <a:t>450 South Asian Women from Newham </a:t>
              </a:r>
            </a:p>
          </p:txBody>
        </p:sp>
      </p:grpSp>
      <p:sp>
        <p:nvSpPr>
          <p:cNvPr id="21" name="TextBox 21"/>
          <p:cNvSpPr txBox="1"/>
          <p:nvPr/>
        </p:nvSpPr>
        <p:spPr>
          <a:xfrm rot="5400000">
            <a:off x="-2977074" y="5144128"/>
            <a:ext cx="7767455" cy="612146"/>
          </a:xfrm>
          <a:prstGeom prst="rect">
            <a:avLst/>
          </a:prstGeom>
        </p:spPr>
        <p:txBody>
          <a:bodyPr lIns="0" tIns="0" rIns="0" bIns="0" rtlCol="0" anchor="t">
            <a:spAutoFit/>
          </a:bodyPr>
          <a:lstStyle/>
          <a:p>
            <a:pPr algn="ctr">
              <a:lnSpc>
                <a:spcPts val="4600"/>
              </a:lnSpc>
            </a:pPr>
            <a:r>
              <a:rPr lang="en-US" sz="4600">
                <a:solidFill>
                  <a:srgbClr val="FFFFFF"/>
                </a:solidFill>
                <a:latin typeface="Hammersmith One"/>
              </a:rPr>
              <a:t>DEMOGRAPHICS &amp; FINDINGS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3049"/>
        </a:solidFill>
        <a:effectLst/>
      </p:bgPr>
    </p:bg>
    <p:spTree>
      <p:nvGrpSpPr>
        <p:cNvPr id="1" name=""/>
        <p:cNvGrpSpPr/>
        <p:nvPr/>
      </p:nvGrpSpPr>
      <p:grpSpPr>
        <a:xfrm>
          <a:off x="0" y="0"/>
          <a:ext cx="0" cy="0"/>
          <a:chOff x="0" y="0"/>
          <a:chExt cx="0" cy="0"/>
        </a:xfrm>
      </p:grpSpPr>
      <p:sp>
        <p:nvSpPr>
          <p:cNvPr id="2" name="Freeform 2"/>
          <p:cNvSpPr/>
          <p:nvPr/>
        </p:nvSpPr>
        <p:spPr>
          <a:xfrm>
            <a:off x="2001103" y="1028700"/>
            <a:ext cx="15155058" cy="4960978"/>
          </a:xfrm>
          <a:custGeom>
            <a:avLst/>
            <a:gdLst/>
            <a:ahLst/>
            <a:cxnLst/>
            <a:rect l="l" t="t" r="r" b="b"/>
            <a:pathLst>
              <a:path w="15155058" h="4960978">
                <a:moveTo>
                  <a:pt x="0" y="0"/>
                </a:moveTo>
                <a:lnTo>
                  <a:pt x="15155058" y="0"/>
                </a:lnTo>
                <a:lnTo>
                  <a:pt x="15155058" y="4960978"/>
                </a:lnTo>
                <a:lnTo>
                  <a:pt x="0" y="4960978"/>
                </a:lnTo>
                <a:lnTo>
                  <a:pt x="0" y="0"/>
                </a:lnTo>
                <a:close/>
              </a:path>
            </a:pathLst>
          </a:custGeom>
          <a:blipFill>
            <a:blip r:embed="rId2"/>
            <a:stretch>
              <a:fillRect t="-35917" b="-35917"/>
            </a:stretch>
          </a:blipFill>
        </p:spPr>
      </p:sp>
      <p:grpSp>
        <p:nvGrpSpPr>
          <p:cNvPr id="3" name="Group 3"/>
          <p:cNvGrpSpPr/>
          <p:nvPr/>
        </p:nvGrpSpPr>
        <p:grpSpPr>
          <a:xfrm>
            <a:off x="2001103" y="6522207"/>
            <a:ext cx="7362239" cy="2736093"/>
            <a:chOff x="0" y="0"/>
            <a:chExt cx="1116136" cy="414799"/>
          </a:xfrm>
        </p:grpSpPr>
        <p:sp>
          <p:nvSpPr>
            <p:cNvPr id="4" name="Freeform 4"/>
            <p:cNvSpPr/>
            <p:nvPr/>
          </p:nvSpPr>
          <p:spPr>
            <a:xfrm>
              <a:off x="0" y="0"/>
              <a:ext cx="1116136" cy="414799"/>
            </a:xfrm>
            <a:custGeom>
              <a:avLst/>
              <a:gdLst/>
              <a:ahLst/>
              <a:cxnLst/>
              <a:rect l="l" t="t" r="r" b="b"/>
              <a:pathLst>
                <a:path w="1116136" h="414799">
                  <a:moveTo>
                    <a:pt x="21031" y="0"/>
                  </a:moveTo>
                  <a:lnTo>
                    <a:pt x="1095105" y="0"/>
                  </a:lnTo>
                  <a:cubicBezTo>
                    <a:pt x="1100683" y="0"/>
                    <a:pt x="1106032" y="2216"/>
                    <a:pt x="1109976" y="6160"/>
                  </a:cubicBezTo>
                  <a:cubicBezTo>
                    <a:pt x="1113920" y="10104"/>
                    <a:pt x="1116136" y="15454"/>
                    <a:pt x="1116136" y="21031"/>
                  </a:cubicBezTo>
                  <a:lnTo>
                    <a:pt x="1116136" y="393768"/>
                  </a:lnTo>
                  <a:cubicBezTo>
                    <a:pt x="1116136" y="405383"/>
                    <a:pt x="1106720" y="414799"/>
                    <a:pt x="1095105" y="414799"/>
                  </a:cubicBezTo>
                  <a:lnTo>
                    <a:pt x="21031" y="414799"/>
                  </a:lnTo>
                  <a:cubicBezTo>
                    <a:pt x="9416" y="414799"/>
                    <a:pt x="0" y="405383"/>
                    <a:pt x="0" y="393768"/>
                  </a:cubicBezTo>
                  <a:lnTo>
                    <a:pt x="0" y="21031"/>
                  </a:lnTo>
                  <a:cubicBezTo>
                    <a:pt x="0" y="15454"/>
                    <a:pt x="2216" y="10104"/>
                    <a:pt x="6160" y="6160"/>
                  </a:cubicBezTo>
                  <a:cubicBezTo>
                    <a:pt x="10104" y="2216"/>
                    <a:pt x="15454" y="0"/>
                    <a:pt x="21031" y="0"/>
                  </a:cubicBezTo>
                  <a:close/>
                </a:path>
              </a:pathLst>
            </a:custGeom>
            <a:solidFill>
              <a:srgbClr val="D62828"/>
            </a:solidFill>
            <a:ln cap="sq">
              <a:noFill/>
              <a:prstDash val="solid"/>
              <a:miter/>
            </a:ln>
          </p:spPr>
        </p:sp>
        <p:sp>
          <p:nvSpPr>
            <p:cNvPr id="5" name="TextBox 5"/>
            <p:cNvSpPr txBox="1"/>
            <p:nvPr/>
          </p:nvSpPr>
          <p:spPr>
            <a:xfrm>
              <a:off x="0" y="-38100"/>
              <a:ext cx="1116136" cy="452899"/>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a:off x="9897061" y="6522207"/>
            <a:ext cx="7259100" cy="2736093"/>
            <a:chOff x="0" y="0"/>
            <a:chExt cx="1100500" cy="414799"/>
          </a:xfrm>
        </p:grpSpPr>
        <p:sp>
          <p:nvSpPr>
            <p:cNvPr id="7" name="Freeform 7"/>
            <p:cNvSpPr/>
            <p:nvPr/>
          </p:nvSpPr>
          <p:spPr>
            <a:xfrm>
              <a:off x="0" y="0"/>
              <a:ext cx="1100500" cy="414799"/>
            </a:xfrm>
            <a:custGeom>
              <a:avLst/>
              <a:gdLst/>
              <a:ahLst/>
              <a:cxnLst/>
              <a:rect l="l" t="t" r="r" b="b"/>
              <a:pathLst>
                <a:path w="1100500" h="414799">
                  <a:moveTo>
                    <a:pt x="21330" y="0"/>
                  </a:moveTo>
                  <a:lnTo>
                    <a:pt x="1079170" y="0"/>
                  </a:lnTo>
                  <a:cubicBezTo>
                    <a:pt x="1090950" y="0"/>
                    <a:pt x="1100500" y="9550"/>
                    <a:pt x="1100500" y="21330"/>
                  </a:cubicBezTo>
                  <a:lnTo>
                    <a:pt x="1100500" y="393469"/>
                  </a:lnTo>
                  <a:cubicBezTo>
                    <a:pt x="1100500" y="405249"/>
                    <a:pt x="1090950" y="414799"/>
                    <a:pt x="1079170" y="414799"/>
                  </a:cubicBezTo>
                  <a:lnTo>
                    <a:pt x="21330" y="414799"/>
                  </a:lnTo>
                  <a:cubicBezTo>
                    <a:pt x="9550" y="414799"/>
                    <a:pt x="0" y="405249"/>
                    <a:pt x="0" y="393469"/>
                  </a:cubicBezTo>
                  <a:lnTo>
                    <a:pt x="0" y="21330"/>
                  </a:lnTo>
                  <a:cubicBezTo>
                    <a:pt x="0" y="9550"/>
                    <a:pt x="9550" y="0"/>
                    <a:pt x="21330" y="0"/>
                  </a:cubicBezTo>
                  <a:close/>
                </a:path>
              </a:pathLst>
            </a:custGeom>
            <a:solidFill>
              <a:srgbClr val="FCBF49"/>
            </a:solidFill>
            <a:ln cap="sq">
              <a:noFill/>
              <a:prstDash val="solid"/>
              <a:miter/>
            </a:ln>
          </p:spPr>
        </p:sp>
        <p:sp>
          <p:nvSpPr>
            <p:cNvPr id="8" name="TextBox 8"/>
            <p:cNvSpPr txBox="1"/>
            <p:nvPr/>
          </p:nvSpPr>
          <p:spPr>
            <a:xfrm>
              <a:off x="0" y="-38100"/>
              <a:ext cx="1100500" cy="452899"/>
            </a:xfrm>
            <a:prstGeom prst="rect">
              <a:avLst/>
            </a:prstGeom>
          </p:spPr>
          <p:txBody>
            <a:bodyPr lIns="50800" tIns="50800" rIns="50800" bIns="50800" rtlCol="0" anchor="ctr"/>
            <a:lstStyle/>
            <a:p>
              <a:pPr algn="ctr">
                <a:lnSpc>
                  <a:spcPts val="2659"/>
                </a:lnSpc>
                <a:spcBef>
                  <a:spcPct val="0"/>
                </a:spcBef>
              </a:pPr>
              <a:endParaRPr/>
            </a:p>
          </p:txBody>
        </p:sp>
      </p:grpSp>
      <p:sp>
        <p:nvSpPr>
          <p:cNvPr id="9" name="TextBox 9"/>
          <p:cNvSpPr txBox="1"/>
          <p:nvPr/>
        </p:nvSpPr>
        <p:spPr>
          <a:xfrm>
            <a:off x="2308699" y="6858411"/>
            <a:ext cx="6747046" cy="447675"/>
          </a:xfrm>
          <a:prstGeom prst="rect">
            <a:avLst/>
          </a:prstGeom>
        </p:spPr>
        <p:txBody>
          <a:bodyPr lIns="0" tIns="0" rIns="0" bIns="0" rtlCol="0" anchor="t">
            <a:spAutoFit/>
          </a:bodyPr>
          <a:lstStyle/>
          <a:p>
            <a:pPr>
              <a:lnSpc>
                <a:spcPts val="3541"/>
              </a:lnSpc>
            </a:pPr>
            <a:r>
              <a:rPr lang="en-US" sz="2950">
                <a:solidFill>
                  <a:srgbClr val="FFFFFF"/>
                </a:solidFill>
                <a:latin typeface="Canva Sans Bold"/>
              </a:rPr>
              <a:t>Cultural Influence on Mental Health</a:t>
            </a:r>
          </a:p>
        </p:txBody>
      </p:sp>
      <p:sp>
        <p:nvSpPr>
          <p:cNvPr id="10" name="TextBox 10"/>
          <p:cNvSpPr txBox="1"/>
          <p:nvPr/>
        </p:nvSpPr>
        <p:spPr>
          <a:xfrm>
            <a:off x="10464009" y="6858411"/>
            <a:ext cx="6692153" cy="2424016"/>
          </a:xfrm>
          <a:prstGeom prst="rect">
            <a:avLst/>
          </a:prstGeom>
        </p:spPr>
        <p:txBody>
          <a:bodyPr lIns="0" tIns="0" rIns="0" bIns="0" rtlCol="0" anchor="t">
            <a:spAutoFit/>
          </a:bodyPr>
          <a:lstStyle/>
          <a:p>
            <a:pPr>
              <a:lnSpc>
                <a:spcPts val="3181"/>
              </a:lnSpc>
            </a:pPr>
            <a:endParaRPr/>
          </a:p>
          <a:p>
            <a:pPr>
              <a:lnSpc>
                <a:spcPts val="3181"/>
              </a:lnSpc>
            </a:pPr>
            <a:r>
              <a:rPr lang="en-US" sz="2650">
                <a:solidFill>
                  <a:srgbClr val="003049"/>
                </a:solidFill>
                <a:latin typeface="Canva Sans"/>
              </a:rPr>
              <a:t>Limited proficiency in English reported by 30%, while 30% expressed varying levels of proficiency.</a:t>
            </a:r>
          </a:p>
          <a:p>
            <a:pPr>
              <a:lnSpc>
                <a:spcPts val="3181"/>
              </a:lnSpc>
            </a:pPr>
            <a:endParaRPr/>
          </a:p>
          <a:p>
            <a:pPr>
              <a:lnSpc>
                <a:spcPts val="3181"/>
              </a:lnSpc>
            </a:pPr>
            <a:endParaRPr/>
          </a:p>
        </p:txBody>
      </p:sp>
      <p:sp>
        <p:nvSpPr>
          <p:cNvPr id="11" name="TextBox 11"/>
          <p:cNvSpPr txBox="1"/>
          <p:nvPr/>
        </p:nvSpPr>
        <p:spPr>
          <a:xfrm>
            <a:off x="2396954" y="7480875"/>
            <a:ext cx="6570537" cy="1417321"/>
          </a:xfrm>
          <a:prstGeom prst="rect">
            <a:avLst/>
          </a:prstGeom>
        </p:spPr>
        <p:txBody>
          <a:bodyPr lIns="0" tIns="0" rIns="0" bIns="0" rtlCol="0" anchor="t">
            <a:spAutoFit/>
          </a:bodyPr>
          <a:lstStyle/>
          <a:p>
            <a:pPr>
              <a:lnSpc>
                <a:spcPts val="3779"/>
              </a:lnSpc>
              <a:spcBef>
                <a:spcPct val="0"/>
              </a:spcBef>
            </a:pPr>
            <a:r>
              <a:rPr lang="en-US" sz="2699">
                <a:solidFill>
                  <a:srgbClr val="FFFFFF"/>
                </a:solidFill>
                <a:latin typeface="Lato 2"/>
              </a:rPr>
              <a:t>80% acknowledged that their cultural background influenced their perception of mental health and well-being.</a:t>
            </a:r>
          </a:p>
        </p:txBody>
      </p:sp>
      <p:sp>
        <p:nvSpPr>
          <p:cNvPr id="12" name="TextBox 12"/>
          <p:cNvSpPr txBox="1"/>
          <p:nvPr/>
        </p:nvSpPr>
        <p:spPr>
          <a:xfrm>
            <a:off x="9578632" y="6551388"/>
            <a:ext cx="7259100" cy="547371"/>
          </a:xfrm>
          <a:prstGeom prst="rect">
            <a:avLst/>
          </a:prstGeom>
        </p:spPr>
        <p:txBody>
          <a:bodyPr lIns="0" tIns="0" rIns="0" bIns="0" rtlCol="0" anchor="t">
            <a:spAutoFit/>
          </a:bodyPr>
          <a:lstStyle/>
          <a:p>
            <a:pPr algn="ctr">
              <a:lnSpc>
                <a:spcPts val="4479"/>
              </a:lnSpc>
              <a:spcBef>
                <a:spcPct val="0"/>
              </a:spcBef>
            </a:pPr>
            <a:r>
              <a:rPr lang="en-US" sz="3199">
                <a:solidFill>
                  <a:srgbClr val="2B2A2A"/>
                </a:solidFill>
                <a:latin typeface="Lato 2"/>
              </a:rPr>
              <a:t>Language and Education</a:t>
            </a:r>
          </a:p>
        </p:txBody>
      </p:sp>
      <p:sp>
        <p:nvSpPr>
          <p:cNvPr id="13" name="TextBox 13"/>
          <p:cNvSpPr txBox="1"/>
          <p:nvPr/>
        </p:nvSpPr>
        <p:spPr>
          <a:xfrm rot="5400000">
            <a:off x="-2977074" y="5144128"/>
            <a:ext cx="7767455" cy="612146"/>
          </a:xfrm>
          <a:prstGeom prst="rect">
            <a:avLst/>
          </a:prstGeom>
        </p:spPr>
        <p:txBody>
          <a:bodyPr lIns="0" tIns="0" rIns="0" bIns="0" rtlCol="0" anchor="t">
            <a:spAutoFit/>
          </a:bodyPr>
          <a:lstStyle/>
          <a:p>
            <a:pPr algn="ctr">
              <a:lnSpc>
                <a:spcPts val="4600"/>
              </a:lnSpc>
            </a:pPr>
            <a:r>
              <a:rPr lang="en-US" sz="4600">
                <a:solidFill>
                  <a:srgbClr val="FFFFFF"/>
                </a:solidFill>
                <a:latin typeface="Hammersmith One"/>
              </a:rPr>
              <a:t>DEMOGRAPHICS &amp; FINDINGS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3049"/>
        </a:solidFill>
        <a:effectLst/>
      </p:bgPr>
    </p:bg>
    <p:spTree>
      <p:nvGrpSpPr>
        <p:cNvPr id="1" name=""/>
        <p:cNvGrpSpPr/>
        <p:nvPr/>
      </p:nvGrpSpPr>
      <p:grpSpPr>
        <a:xfrm>
          <a:off x="0" y="0"/>
          <a:ext cx="0" cy="0"/>
          <a:chOff x="0" y="0"/>
          <a:chExt cx="0" cy="0"/>
        </a:xfrm>
      </p:grpSpPr>
      <p:grpSp>
        <p:nvGrpSpPr>
          <p:cNvPr id="2" name="Group 2"/>
          <p:cNvGrpSpPr/>
          <p:nvPr/>
        </p:nvGrpSpPr>
        <p:grpSpPr>
          <a:xfrm>
            <a:off x="1674101" y="883547"/>
            <a:ext cx="7869322" cy="3713383"/>
            <a:chOff x="0" y="0"/>
            <a:chExt cx="1421776" cy="670909"/>
          </a:xfrm>
        </p:grpSpPr>
        <p:sp>
          <p:nvSpPr>
            <p:cNvPr id="3" name="Freeform 3"/>
            <p:cNvSpPr/>
            <p:nvPr/>
          </p:nvSpPr>
          <p:spPr>
            <a:xfrm>
              <a:off x="0" y="0"/>
              <a:ext cx="1421776" cy="670909"/>
            </a:xfrm>
            <a:custGeom>
              <a:avLst/>
              <a:gdLst/>
              <a:ahLst/>
              <a:cxnLst/>
              <a:rect l="l" t="t" r="r" b="b"/>
              <a:pathLst>
                <a:path w="1421776" h="670909">
                  <a:moveTo>
                    <a:pt x="19676" y="0"/>
                  </a:moveTo>
                  <a:lnTo>
                    <a:pt x="1402100" y="0"/>
                  </a:lnTo>
                  <a:cubicBezTo>
                    <a:pt x="1407318" y="0"/>
                    <a:pt x="1412323" y="2073"/>
                    <a:pt x="1416013" y="5763"/>
                  </a:cubicBezTo>
                  <a:cubicBezTo>
                    <a:pt x="1419703" y="9453"/>
                    <a:pt x="1421776" y="14458"/>
                    <a:pt x="1421776" y="19676"/>
                  </a:cubicBezTo>
                  <a:lnTo>
                    <a:pt x="1421776" y="651233"/>
                  </a:lnTo>
                  <a:cubicBezTo>
                    <a:pt x="1421776" y="656451"/>
                    <a:pt x="1419703" y="661456"/>
                    <a:pt x="1416013" y="665146"/>
                  </a:cubicBezTo>
                  <a:cubicBezTo>
                    <a:pt x="1412323" y="668836"/>
                    <a:pt x="1407318" y="670909"/>
                    <a:pt x="1402100" y="670909"/>
                  </a:cubicBezTo>
                  <a:lnTo>
                    <a:pt x="19676" y="670909"/>
                  </a:lnTo>
                  <a:cubicBezTo>
                    <a:pt x="8809" y="670909"/>
                    <a:pt x="0" y="662099"/>
                    <a:pt x="0" y="651233"/>
                  </a:cubicBezTo>
                  <a:lnTo>
                    <a:pt x="0" y="19676"/>
                  </a:lnTo>
                  <a:cubicBezTo>
                    <a:pt x="0" y="14458"/>
                    <a:pt x="2073" y="9453"/>
                    <a:pt x="5763" y="5763"/>
                  </a:cubicBezTo>
                  <a:cubicBezTo>
                    <a:pt x="9453" y="2073"/>
                    <a:pt x="14458" y="0"/>
                    <a:pt x="19676" y="0"/>
                  </a:cubicBezTo>
                  <a:close/>
                </a:path>
              </a:pathLst>
            </a:custGeom>
            <a:solidFill>
              <a:srgbClr val="D62828"/>
            </a:solidFill>
            <a:ln cap="sq">
              <a:noFill/>
              <a:prstDash val="solid"/>
              <a:miter/>
            </a:ln>
          </p:spPr>
        </p:sp>
        <p:sp>
          <p:nvSpPr>
            <p:cNvPr id="4" name="TextBox 4"/>
            <p:cNvSpPr txBox="1"/>
            <p:nvPr/>
          </p:nvSpPr>
          <p:spPr>
            <a:xfrm>
              <a:off x="0" y="-38100"/>
              <a:ext cx="1421776" cy="709009"/>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9879875" y="883547"/>
            <a:ext cx="7617486" cy="3594546"/>
            <a:chOff x="0" y="0"/>
            <a:chExt cx="1421776" cy="670909"/>
          </a:xfrm>
        </p:grpSpPr>
        <p:sp>
          <p:nvSpPr>
            <p:cNvPr id="6" name="Freeform 6"/>
            <p:cNvSpPr/>
            <p:nvPr/>
          </p:nvSpPr>
          <p:spPr>
            <a:xfrm>
              <a:off x="0" y="0"/>
              <a:ext cx="1421776" cy="670909"/>
            </a:xfrm>
            <a:custGeom>
              <a:avLst/>
              <a:gdLst/>
              <a:ahLst/>
              <a:cxnLst/>
              <a:rect l="l" t="t" r="r" b="b"/>
              <a:pathLst>
                <a:path w="1421776" h="670909">
                  <a:moveTo>
                    <a:pt x="20327" y="0"/>
                  </a:moveTo>
                  <a:lnTo>
                    <a:pt x="1401449" y="0"/>
                  </a:lnTo>
                  <a:cubicBezTo>
                    <a:pt x="1412675" y="0"/>
                    <a:pt x="1421776" y="9101"/>
                    <a:pt x="1421776" y="20327"/>
                  </a:cubicBezTo>
                  <a:lnTo>
                    <a:pt x="1421776" y="650582"/>
                  </a:lnTo>
                  <a:cubicBezTo>
                    <a:pt x="1421776" y="655973"/>
                    <a:pt x="1419634" y="661143"/>
                    <a:pt x="1415822" y="664955"/>
                  </a:cubicBezTo>
                  <a:cubicBezTo>
                    <a:pt x="1412010" y="668767"/>
                    <a:pt x="1406840" y="670909"/>
                    <a:pt x="1401449" y="670909"/>
                  </a:cubicBezTo>
                  <a:lnTo>
                    <a:pt x="20327" y="670909"/>
                  </a:lnTo>
                  <a:cubicBezTo>
                    <a:pt x="9101" y="670909"/>
                    <a:pt x="0" y="661808"/>
                    <a:pt x="0" y="650582"/>
                  </a:cubicBezTo>
                  <a:lnTo>
                    <a:pt x="0" y="20327"/>
                  </a:lnTo>
                  <a:cubicBezTo>
                    <a:pt x="0" y="9101"/>
                    <a:pt x="9101" y="0"/>
                    <a:pt x="20327" y="0"/>
                  </a:cubicBezTo>
                  <a:close/>
                </a:path>
              </a:pathLst>
            </a:custGeom>
            <a:solidFill>
              <a:srgbClr val="D62828"/>
            </a:solidFill>
            <a:ln cap="sq">
              <a:noFill/>
              <a:prstDash val="solid"/>
              <a:miter/>
            </a:ln>
          </p:spPr>
        </p:sp>
        <p:sp>
          <p:nvSpPr>
            <p:cNvPr id="7" name="TextBox 7"/>
            <p:cNvSpPr txBox="1"/>
            <p:nvPr/>
          </p:nvSpPr>
          <p:spPr>
            <a:xfrm>
              <a:off x="0" y="-38100"/>
              <a:ext cx="1421776" cy="709009"/>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1674101" y="5014664"/>
            <a:ext cx="7869322" cy="2591107"/>
            <a:chOff x="0" y="0"/>
            <a:chExt cx="1421776" cy="468144"/>
          </a:xfrm>
        </p:grpSpPr>
        <p:sp>
          <p:nvSpPr>
            <p:cNvPr id="9" name="Freeform 9"/>
            <p:cNvSpPr/>
            <p:nvPr/>
          </p:nvSpPr>
          <p:spPr>
            <a:xfrm>
              <a:off x="0" y="0"/>
              <a:ext cx="1421776" cy="468144"/>
            </a:xfrm>
            <a:custGeom>
              <a:avLst/>
              <a:gdLst/>
              <a:ahLst/>
              <a:cxnLst/>
              <a:rect l="l" t="t" r="r" b="b"/>
              <a:pathLst>
                <a:path w="1421776" h="468144">
                  <a:moveTo>
                    <a:pt x="19676" y="0"/>
                  </a:moveTo>
                  <a:lnTo>
                    <a:pt x="1402100" y="0"/>
                  </a:lnTo>
                  <a:cubicBezTo>
                    <a:pt x="1407318" y="0"/>
                    <a:pt x="1412323" y="2073"/>
                    <a:pt x="1416013" y="5763"/>
                  </a:cubicBezTo>
                  <a:cubicBezTo>
                    <a:pt x="1419703" y="9453"/>
                    <a:pt x="1421776" y="14458"/>
                    <a:pt x="1421776" y="19676"/>
                  </a:cubicBezTo>
                  <a:lnTo>
                    <a:pt x="1421776" y="448467"/>
                  </a:lnTo>
                  <a:cubicBezTo>
                    <a:pt x="1421776" y="453686"/>
                    <a:pt x="1419703" y="458691"/>
                    <a:pt x="1416013" y="462381"/>
                  </a:cubicBezTo>
                  <a:cubicBezTo>
                    <a:pt x="1412323" y="466071"/>
                    <a:pt x="1407318" y="468144"/>
                    <a:pt x="1402100" y="468144"/>
                  </a:cubicBezTo>
                  <a:lnTo>
                    <a:pt x="19676" y="468144"/>
                  </a:lnTo>
                  <a:cubicBezTo>
                    <a:pt x="14458" y="468144"/>
                    <a:pt x="9453" y="466071"/>
                    <a:pt x="5763" y="462381"/>
                  </a:cubicBezTo>
                  <a:cubicBezTo>
                    <a:pt x="2073" y="458691"/>
                    <a:pt x="0" y="453686"/>
                    <a:pt x="0" y="448467"/>
                  </a:cubicBezTo>
                  <a:lnTo>
                    <a:pt x="0" y="19676"/>
                  </a:lnTo>
                  <a:cubicBezTo>
                    <a:pt x="0" y="14458"/>
                    <a:pt x="2073" y="9453"/>
                    <a:pt x="5763" y="5763"/>
                  </a:cubicBezTo>
                  <a:cubicBezTo>
                    <a:pt x="9453" y="2073"/>
                    <a:pt x="14458" y="0"/>
                    <a:pt x="19676" y="0"/>
                  </a:cubicBezTo>
                  <a:close/>
                </a:path>
              </a:pathLst>
            </a:custGeom>
            <a:solidFill>
              <a:srgbClr val="F77F00"/>
            </a:solidFill>
            <a:ln cap="sq">
              <a:noFill/>
              <a:prstDash val="solid"/>
              <a:miter/>
            </a:ln>
          </p:spPr>
        </p:sp>
        <p:sp>
          <p:nvSpPr>
            <p:cNvPr id="10" name="TextBox 10"/>
            <p:cNvSpPr txBox="1"/>
            <p:nvPr/>
          </p:nvSpPr>
          <p:spPr>
            <a:xfrm>
              <a:off x="0" y="-38100"/>
              <a:ext cx="1421776" cy="506244"/>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9879875" y="4882458"/>
            <a:ext cx="4162621" cy="2508185"/>
            <a:chOff x="0" y="0"/>
            <a:chExt cx="776938" cy="468144"/>
          </a:xfrm>
        </p:grpSpPr>
        <p:sp>
          <p:nvSpPr>
            <p:cNvPr id="12" name="Freeform 12"/>
            <p:cNvSpPr/>
            <p:nvPr/>
          </p:nvSpPr>
          <p:spPr>
            <a:xfrm>
              <a:off x="0" y="0"/>
              <a:ext cx="776938" cy="468144"/>
            </a:xfrm>
            <a:custGeom>
              <a:avLst/>
              <a:gdLst/>
              <a:ahLst/>
              <a:cxnLst/>
              <a:rect l="l" t="t" r="r" b="b"/>
              <a:pathLst>
                <a:path w="776938" h="468144">
                  <a:moveTo>
                    <a:pt x="37197" y="0"/>
                  </a:moveTo>
                  <a:lnTo>
                    <a:pt x="739741" y="0"/>
                  </a:lnTo>
                  <a:cubicBezTo>
                    <a:pt x="749606" y="0"/>
                    <a:pt x="759067" y="3919"/>
                    <a:pt x="766043" y="10895"/>
                  </a:cubicBezTo>
                  <a:cubicBezTo>
                    <a:pt x="773019" y="17871"/>
                    <a:pt x="776938" y="27332"/>
                    <a:pt x="776938" y="37197"/>
                  </a:cubicBezTo>
                  <a:lnTo>
                    <a:pt x="776938" y="430946"/>
                  </a:lnTo>
                  <a:cubicBezTo>
                    <a:pt x="776938" y="440812"/>
                    <a:pt x="773019" y="450273"/>
                    <a:pt x="766043" y="457249"/>
                  </a:cubicBezTo>
                  <a:cubicBezTo>
                    <a:pt x="759067" y="464225"/>
                    <a:pt x="749606" y="468144"/>
                    <a:pt x="739741" y="468144"/>
                  </a:cubicBezTo>
                  <a:lnTo>
                    <a:pt x="37197" y="468144"/>
                  </a:lnTo>
                  <a:cubicBezTo>
                    <a:pt x="27332" y="468144"/>
                    <a:pt x="17871" y="464225"/>
                    <a:pt x="10895" y="457249"/>
                  </a:cubicBezTo>
                  <a:cubicBezTo>
                    <a:pt x="3919" y="450273"/>
                    <a:pt x="0" y="440812"/>
                    <a:pt x="0" y="430946"/>
                  </a:cubicBezTo>
                  <a:lnTo>
                    <a:pt x="0" y="37197"/>
                  </a:lnTo>
                  <a:cubicBezTo>
                    <a:pt x="0" y="27332"/>
                    <a:pt x="3919" y="17871"/>
                    <a:pt x="10895" y="10895"/>
                  </a:cubicBezTo>
                  <a:cubicBezTo>
                    <a:pt x="17871" y="3919"/>
                    <a:pt x="27332" y="0"/>
                    <a:pt x="37197" y="0"/>
                  </a:cubicBezTo>
                  <a:close/>
                </a:path>
              </a:pathLst>
            </a:custGeom>
            <a:solidFill>
              <a:srgbClr val="F77F00"/>
            </a:solidFill>
            <a:ln cap="sq">
              <a:noFill/>
              <a:prstDash val="solid"/>
              <a:miter/>
            </a:ln>
          </p:spPr>
        </p:sp>
        <p:sp>
          <p:nvSpPr>
            <p:cNvPr id="13" name="TextBox 13"/>
            <p:cNvSpPr txBox="1"/>
            <p:nvPr/>
          </p:nvSpPr>
          <p:spPr>
            <a:xfrm>
              <a:off x="0" y="-38100"/>
              <a:ext cx="776938" cy="506244"/>
            </a:xfrm>
            <a:prstGeom prst="rect">
              <a:avLst/>
            </a:prstGeom>
          </p:spPr>
          <p:txBody>
            <a:bodyPr lIns="50800" tIns="50800" rIns="50800" bIns="50800" rtlCol="0" anchor="ctr"/>
            <a:lstStyle/>
            <a:p>
              <a:pPr algn="ctr">
                <a:lnSpc>
                  <a:spcPts val="2659"/>
                </a:lnSpc>
                <a:spcBef>
                  <a:spcPct val="0"/>
                </a:spcBef>
              </a:pPr>
              <a:endParaRPr/>
            </a:p>
          </p:txBody>
        </p:sp>
      </p:grpSp>
      <p:grpSp>
        <p:nvGrpSpPr>
          <p:cNvPr id="14" name="Group 14"/>
          <p:cNvGrpSpPr/>
          <p:nvPr/>
        </p:nvGrpSpPr>
        <p:grpSpPr>
          <a:xfrm>
            <a:off x="9878073" y="6823670"/>
            <a:ext cx="4164423" cy="2464624"/>
            <a:chOff x="0" y="0"/>
            <a:chExt cx="777274" cy="460013"/>
          </a:xfrm>
        </p:grpSpPr>
        <p:sp>
          <p:nvSpPr>
            <p:cNvPr id="15" name="Freeform 15"/>
            <p:cNvSpPr/>
            <p:nvPr/>
          </p:nvSpPr>
          <p:spPr>
            <a:xfrm>
              <a:off x="0" y="0"/>
              <a:ext cx="777274" cy="460013"/>
            </a:xfrm>
            <a:custGeom>
              <a:avLst/>
              <a:gdLst/>
              <a:ahLst/>
              <a:cxnLst/>
              <a:rect l="l" t="t" r="r" b="b"/>
              <a:pathLst>
                <a:path w="777274" h="460013">
                  <a:moveTo>
                    <a:pt x="37181" y="0"/>
                  </a:moveTo>
                  <a:lnTo>
                    <a:pt x="740093" y="0"/>
                  </a:lnTo>
                  <a:cubicBezTo>
                    <a:pt x="749954" y="0"/>
                    <a:pt x="759411" y="3917"/>
                    <a:pt x="766384" y="10890"/>
                  </a:cubicBezTo>
                  <a:cubicBezTo>
                    <a:pt x="773357" y="17863"/>
                    <a:pt x="777274" y="27320"/>
                    <a:pt x="777274" y="37181"/>
                  </a:cubicBezTo>
                  <a:lnTo>
                    <a:pt x="777274" y="422832"/>
                  </a:lnTo>
                  <a:cubicBezTo>
                    <a:pt x="777274" y="432693"/>
                    <a:pt x="773357" y="442150"/>
                    <a:pt x="766384" y="449123"/>
                  </a:cubicBezTo>
                  <a:cubicBezTo>
                    <a:pt x="759411" y="456096"/>
                    <a:pt x="749954" y="460013"/>
                    <a:pt x="740093" y="460013"/>
                  </a:cubicBezTo>
                  <a:lnTo>
                    <a:pt x="37181" y="460013"/>
                  </a:lnTo>
                  <a:cubicBezTo>
                    <a:pt x="16647" y="460013"/>
                    <a:pt x="0" y="443367"/>
                    <a:pt x="0" y="422832"/>
                  </a:cubicBezTo>
                  <a:lnTo>
                    <a:pt x="0" y="37181"/>
                  </a:lnTo>
                  <a:cubicBezTo>
                    <a:pt x="0" y="27320"/>
                    <a:pt x="3917" y="17863"/>
                    <a:pt x="10890" y="10890"/>
                  </a:cubicBezTo>
                  <a:cubicBezTo>
                    <a:pt x="17863" y="3917"/>
                    <a:pt x="27320" y="0"/>
                    <a:pt x="37181" y="0"/>
                  </a:cubicBezTo>
                  <a:close/>
                </a:path>
              </a:pathLst>
            </a:custGeom>
            <a:solidFill>
              <a:srgbClr val="F2C436"/>
            </a:solidFill>
            <a:ln cap="sq">
              <a:noFill/>
              <a:prstDash val="solid"/>
              <a:miter/>
            </a:ln>
          </p:spPr>
        </p:sp>
        <p:sp>
          <p:nvSpPr>
            <p:cNvPr id="16" name="TextBox 16"/>
            <p:cNvSpPr txBox="1"/>
            <p:nvPr/>
          </p:nvSpPr>
          <p:spPr>
            <a:xfrm>
              <a:off x="0" y="-38100"/>
              <a:ext cx="777274" cy="498113"/>
            </a:xfrm>
            <a:prstGeom prst="rect">
              <a:avLst/>
            </a:prstGeom>
          </p:spPr>
          <p:txBody>
            <a:bodyPr lIns="50800" tIns="50800" rIns="50800" bIns="50800" rtlCol="0" anchor="ctr"/>
            <a:lstStyle/>
            <a:p>
              <a:pPr algn="ctr">
                <a:lnSpc>
                  <a:spcPts val="2659"/>
                </a:lnSpc>
                <a:spcBef>
                  <a:spcPct val="0"/>
                </a:spcBef>
              </a:pPr>
              <a:endParaRPr/>
            </a:p>
          </p:txBody>
        </p:sp>
      </p:grpSp>
      <p:grpSp>
        <p:nvGrpSpPr>
          <p:cNvPr id="17" name="Group 17"/>
          <p:cNvGrpSpPr/>
          <p:nvPr/>
        </p:nvGrpSpPr>
        <p:grpSpPr>
          <a:xfrm>
            <a:off x="14486279" y="4882458"/>
            <a:ext cx="3011081" cy="4520995"/>
            <a:chOff x="0" y="0"/>
            <a:chExt cx="762681" cy="1145130"/>
          </a:xfrm>
        </p:grpSpPr>
        <p:sp>
          <p:nvSpPr>
            <p:cNvPr id="18" name="Freeform 18"/>
            <p:cNvSpPr/>
            <p:nvPr/>
          </p:nvSpPr>
          <p:spPr>
            <a:xfrm>
              <a:off x="0" y="0"/>
              <a:ext cx="762681" cy="1145130"/>
            </a:xfrm>
            <a:custGeom>
              <a:avLst/>
              <a:gdLst/>
              <a:ahLst/>
              <a:cxnLst/>
              <a:rect l="l" t="t" r="r" b="b"/>
              <a:pathLst>
                <a:path w="762681" h="1145130">
                  <a:moveTo>
                    <a:pt x="51423" y="0"/>
                  </a:moveTo>
                  <a:lnTo>
                    <a:pt x="711258" y="0"/>
                  </a:lnTo>
                  <a:cubicBezTo>
                    <a:pt x="739658" y="0"/>
                    <a:pt x="762681" y="23023"/>
                    <a:pt x="762681" y="51423"/>
                  </a:cubicBezTo>
                  <a:lnTo>
                    <a:pt x="762681" y="1093707"/>
                  </a:lnTo>
                  <a:cubicBezTo>
                    <a:pt x="762681" y="1122107"/>
                    <a:pt x="739658" y="1145130"/>
                    <a:pt x="711258" y="1145130"/>
                  </a:cubicBezTo>
                  <a:lnTo>
                    <a:pt x="51423" y="1145130"/>
                  </a:lnTo>
                  <a:cubicBezTo>
                    <a:pt x="23023" y="1145130"/>
                    <a:pt x="0" y="1122107"/>
                    <a:pt x="0" y="1093707"/>
                  </a:cubicBezTo>
                  <a:lnTo>
                    <a:pt x="0" y="51423"/>
                  </a:lnTo>
                  <a:cubicBezTo>
                    <a:pt x="0" y="23023"/>
                    <a:pt x="23023" y="0"/>
                    <a:pt x="51423" y="0"/>
                  </a:cubicBezTo>
                  <a:close/>
                </a:path>
              </a:pathLst>
            </a:custGeom>
            <a:solidFill>
              <a:srgbClr val="EAE2B7"/>
            </a:solidFill>
            <a:ln cap="sq">
              <a:noFill/>
              <a:prstDash val="solid"/>
              <a:miter/>
            </a:ln>
          </p:spPr>
        </p:sp>
        <p:sp>
          <p:nvSpPr>
            <p:cNvPr id="19" name="TextBox 19"/>
            <p:cNvSpPr txBox="1"/>
            <p:nvPr/>
          </p:nvSpPr>
          <p:spPr>
            <a:xfrm>
              <a:off x="0" y="-38100"/>
              <a:ext cx="762681" cy="1183230"/>
            </a:xfrm>
            <a:prstGeom prst="rect">
              <a:avLst/>
            </a:prstGeom>
          </p:spPr>
          <p:txBody>
            <a:bodyPr lIns="50800" tIns="50800" rIns="50800" bIns="50800" rtlCol="0" anchor="ctr"/>
            <a:lstStyle/>
            <a:p>
              <a:pPr algn="ctr">
                <a:lnSpc>
                  <a:spcPts val="2659"/>
                </a:lnSpc>
                <a:spcBef>
                  <a:spcPct val="0"/>
                </a:spcBef>
              </a:pPr>
              <a:endParaRPr/>
            </a:p>
          </p:txBody>
        </p:sp>
      </p:grpSp>
      <p:sp>
        <p:nvSpPr>
          <p:cNvPr id="20" name="TextBox 20"/>
          <p:cNvSpPr txBox="1"/>
          <p:nvPr/>
        </p:nvSpPr>
        <p:spPr>
          <a:xfrm>
            <a:off x="3120393" y="1177871"/>
            <a:ext cx="4733758" cy="675300"/>
          </a:xfrm>
          <a:prstGeom prst="rect">
            <a:avLst/>
          </a:prstGeom>
        </p:spPr>
        <p:txBody>
          <a:bodyPr lIns="0" tIns="0" rIns="0" bIns="0" rtlCol="0" anchor="t">
            <a:spAutoFit/>
          </a:bodyPr>
          <a:lstStyle/>
          <a:p>
            <a:pPr>
              <a:lnSpc>
                <a:spcPts val="5351"/>
              </a:lnSpc>
            </a:pPr>
            <a:r>
              <a:rPr lang="en-US" sz="4459">
                <a:solidFill>
                  <a:srgbClr val="FFFFFF"/>
                </a:solidFill>
                <a:latin typeface="Lato 2"/>
              </a:rPr>
              <a:t>Age Distribution</a:t>
            </a:r>
          </a:p>
        </p:txBody>
      </p:sp>
      <p:sp>
        <p:nvSpPr>
          <p:cNvPr id="21" name="TextBox 21"/>
          <p:cNvSpPr txBox="1"/>
          <p:nvPr/>
        </p:nvSpPr>
        <p:spPr>
          <a:xfrm>
            <a:off x="10434783" y="1227458"/>
            <a:ext cx="7457726" cy="526150"/>
          </a:xfrm>
          <a:prstGeom prst="rect">
            <a:avLst/>
          </a:prstGeom>
        </p:spPr>
        <p:txBody>
          <a:bodyPr lIns="0" tIns="0" rIns="0" bIns="0" rtlCol="0" anchor="t">
            <a:spAutoFit/>
          </a:bodyPr>
          <a:lstStyle/>
          <a:p>
            <a:pPr>
              <a:lnSpc>
                <a:spcPts val="4117"/>
              </a:lnSpc>
            </a:pPr>
            <a:r>
              <a:rPr lang="en-US" sz="3431">
                <a:solidFill>
                  <a:srgbClr val="FFFFFF"/>
                </a:solidFill>
                <a:latin typeface="Hammersmith One"/>
              </a:rPr>
              <a:t>Length of Residency in Newham</a:t>
            </a:r>
          </a:p>
        </p:txBody>
      </p:sp>
      <p:sp>
        <p:nvSpPr>
          <p:cNvPr id="22" name="TextBox 22"/>
          <p:cNvSpPr txBox="1"/>
          <p:nvPr/>
        </p:nvSpPr>
        <p:spPr>
          <a:xfrm>
            <a:off x="10434783" y="5174179"/>
            <a:ext cx="3253835" cy="1472154"/>
          </a:xfrm>
          <a:prstGeom prst="rect">
            <a:avLst/>
          </a:prstGeom>
        </p:spPr>
        <p:txBody>
          <a:bodyPr lIns="0" tIns="0" rIns="0" bIns="0" rtlCol="0" anchor="t">
            <a:spAutoFit/>
          </a:bodyPr>
          <a:lstStyle/>
          <a:p>
            <a:pPr>
              <a:lnSpc>
                <a:spcPts val="2969"/>
              </a:lnSpc>
            </a:pPr>
            <a:r>
              <a:rPr lang="en-US" sz="2474">
                <a:solidFill>
                  <a:srgbClr val="FFFFFF"/>
                </a:solidFill>
                <a:latin typeface="Canva Sans"/>
              </a:rPr>
              <a:t>Historical and Colonialism Influence on Mental Health</a:t>
            </a:r>
          </a:p>
        </p:txBody>
      </p:sp>
      <p:sp>
        <p:nvSpPr>
          <p:cNvPr id="23" name="TextBox 23"/>
          <p:cNvSpPr txBox="1"/>
          <p:nvPr/>
        </p:nvSpPr>
        <p:spPr>
          <a:xfrm>
            <a:off x="10109579" y="7237051"/>
            <a:ext cx="3810545" cy="1637862"/>
          </a:xfrm>
          <a:prstGeom prst="rect">
            <a:avLst/>
          </a:prstGeom>
        </p:spPr>
        <p:txBody>
          <a:bodyPr lIns="0" tIns="0" rIns="0" bIns="0" rtlCol="0" anchor="t">
            <a:spAutoFit/>
          </a:bodyPr>
          <a:lstStyle/>
          <a:p>
            <a:pPr>
              <a:lnSpc>
                <a:spcPts val="2613"/>
              </a:lnSpc>
            </a:pPr>
            <a:r>
              <a:rPr lang="en-US" sz="2178">
                <a:solidFill>
                  <a:srgbClr val="003049"/>
                </a:solidFill>
                <a:latin typeface="Canva Sans Bold"/>
              </a:rPr>
              <a:t>30% believed that historical events moderately to very strongly influenced mental health issues in their community.</a:t>
            </a:r>
          </a:p>
        </p:txBody>
      </p:sp>
      <p:grpSp>
        <p:nvGrpSpPr>
          <p:cNvPr id="24" name="Group 24"/>
          <p:cNvGrpSpPr/>
          <p:nvPr/>
        </p:nvGrpSpPr>
        <p:grpSpPr>
          <a:xfrm>
            <a:off x="1674101" y="5010823"/>
            <a:ext cx="3110628" cy="4674302"/>
            <a:chOff x="0" y="0"/>
            <a:chExt cx="762681" cy="1146071"/>
          </a:xfrm>
        </p:grpSpPr>
        <p:sp>
          <p:nvSpPr>
            <p:cNvPr id="25" name="Freeform 25"/>
            <p:cNvSpPr/>
            <p:nvPr/>
          </p:nvSpPr>
          <p:spPr>
            <a:xfrm>
              <a:off x="0" y="0"/>
              <a:ext cx="762681" cy="1146071"/>
            </a:xfrm>
            <a:custGeom>
              <a:avLst/>
              <a:gdLst/>
              <a:ahLst/>
              <a:cxnLst/>
              <a:rect l="l" t="t" r="r" b="b"/>
              <a:pathLst>
                <a:path w="762681" h="1146071">
                  <a:moveTo>
                    <a:pt x="49777" y="0"/>
                  </a:moveTo>
                  <a:lnTo>
                    <a:pt x="712904" y="0"/>
                  </a:lnTo>
                  <a:cubicBezTo>
                    <a:pt x="740395" y="0"/>
                    <a:pt x="762681" y="22286"/>
                    <a:pt x="762681" y="49777"/>
                  </a:cubicBezTo>
                  <a:lnTo>
                    <a:pt x="762681" y="1096294"/>
                  </a:lnTo>
                  <a:cubicBezTo>
                    <a:pt x="762681" y="1109496"/>
                    <a:pt x="757437" y="1122157"/>
                    <a:pt x="748102" y="1131492"/>
                  </a:cubicBezTo>
                  <a:cubicBezTo>
                    <a:pt x="738767" y="1140827"/>
                    <a:pt x="726106" y="1146071"/>
                    <a:pt x="712904" y="1146071"/>
                  </a:cubicBezTo>
                  <a:lnTo>
                    <a:pt x="49777" y="1146071"/>
                  </a:lnTo>
                  <a:cubicBezTo>
                    <a:pt x="22286" y="1146071"/>
                    <a:pt x="0" y="1123785"/>
                    <a:pt x="0" y="1096294"/>
                  </a:cubicBezTo>
                  <a:lnTo>
                    <a:pt x="0" y="49777"/>
                  </a:lnTo>
                  <a:cubicBezTo>
                    <a:pt x="0" y="36575"/>
                    <a:pt x="5244" y="23914"/>
                    <a:pt x="14579" y="14579"/>
                  </a:cubicBezTo>
                  <a:cubicBezTo>
                    <a:pt x="23914" y="5244"/>
                    <a:pt x="36575" y="0"/>
                    <a:pt x="49777" y="0"/>
                  </a:cubicBezTo>
                  <a:close/>
                </a:path>
              </a:pathLst>
            </a:custGeom>
            <a:solidFill>
              <a:srgbClr val="EAE2B7"/>
            </a:solidFill>
            <a:ln cap="sq">
              <a:noFill/>
              <a:prstDash val="solid"/>
              <a:miter/>
            </a:ln>
          </p:spPr>
        </p:sp>
        <p:sp>
          <p:nvSpPr>
            <p:cNvPr id="26" name="TextBox 26"/>
            <p:cNvSpPr txBox="1"/>
            <p:nvPr/>
          </p:nvSpPr>
          <p:spPr>
            <a:xfrm>
              <a:off x="0" y="-38100"/>
              <a:ext cx="762681" cy="1184171"/>
            </a:xfrm>
            <a:prstGeom prst="rect">
              <a:avLst/>
            </a:prstGeom>
          </p:spPr>
          <p:txBody>
            <a:bodyPr lIns="50800" tIns="50800" rIns="50800" bIns="50800" rtlCol="0" anchor="ctr"/>
            <a:lstStyle/>
            <a:p>
              <a:pPr algn="ctr">
                <a:lnSpc>
                  <a:spcPts val="2659"/>
                </a:lnSpc>
                <a:spcBef>
                  <a:spcPct val="0"/>
                </a:spcBef>
              </a:pPr>
              <a:endParaRPr/>
            </a:p>
          </p:txBody>
        </p:sp>
      </p:grpSp>
      <p:sp>
        <p:nvSpPr>
          <p:cNvPr id="27" name="TextBox 27"/>
          <p:cNvSpPr txBox="1"/>
          <p:nvPr/>
        </p:nvSpPr>
        <p:spPr>
          <a:xfrm>
            <a:off x="1872074" y="6572251"/>
            <a:ext cx="2715206" cy="3038851"/>
          </a:xfrm>
          <a:prstGeom prst="rect">
            <a:avLst/>
          </a:prstGeom>
        </p:spPr>
        <p:txBody>
          <a:bodyPr lIns="0" tIns="0" rIns="0" bIns="0" rtlCol="0" anchor="t">
            <a:spAutoFit/>
          </a:bodyPr>
          <a:lstStyle/>
          <a:p>
            <a:pPr>
              <a:lnSpc>
                <a:spcPts val="2658"/>
              </a:lnSpc>
            </a:pPr>
            <a:r>
              <a:rPr lang="en-US" sz="2215">
                <a:solidFill>
                  <a:srgbClr val="003049"/>
                </a:solidFill>
                <a:latin typeface="Canva Sans Bold"/>
              </a:rPr>
              <a:t>Registered with a GP in Newham: 300 participants (66.7%)</a:t>
            </a:r>
          </a:p>
          <a:p>
            <a:pPr>
              <a:lnSpc>
                <a:spcPts val="2658"/>
              </a:lnSpc>
            </a:pPr>
            <a:r>
              <a:rPr lang="en-US" sz="2215">
                <a:solidFill>
                  <a:srgbClr val="003049"/>
                </a:solidFill>
                <a:latin typeface="Canva Sans Bold"/>
              </a:rPr>
              <a:t>Not registered: 150 participants (33.3%)</a:t>
            </a:r>
          </a:p>
          <a:p>
            <a:pPr>
              <a:lnSpc>
                <a:spcPts val="2658"/>
              </a:lnSpc>
            </a:pPr>
            <a:endParaRPr/>
          </a:p>
          <a:p>
            <a:pPr>
              <a:lnSpc>
                <a:spcPts val="2658"/>
              </a:lnSpc>
            </a:pPr>
            <a:endParaRPr/>
          </a:p>
        </p:txBody>
      </p:sp>
      <p:sp>
        <p:nvSpPr>
          <p:cNvPr id="28" name="TextBox 28"/>
          <p:cNvSpPr txBox="1"/>
          <p:nvPr/>
        </p:nvSpPr>
        <p:spPr>
          <a:xfrm>
            <a:off x="14675099" y="5848847"/>
            <a:ext cx="2579764" cy="3131381"/>
          </a:xfrm>
          <a:prstGeom prst="rect">
            <a:avLst/>
          </a:prstGeom>
        </p:spPr>
        <p:txBody>
          <a:bodyPr lIns="0" tIns="0" rIns="0" bIns="0" rtlCol="0" anchor="t">
            <a:spAutoFit/>
          </a:bodyPr>
          <a:lstStyle/>
          <a:p>
            <a:pPr>
              <a:lnSpc>
                <a:spcPts val="2258"/>
              </a:lnSpc>
            </a:pPr>
            <a:endParaRPr/>
          </a:p>
          <a:p>
            <a:pPr>
              <a:lnSpc>
                <a:spcPts val="2258"/>
              </a:lnSpc>
            </a:pPr>
            <a:endParaRPr/>
          </a:p>
          <a:p>
            <a:pPr>
              <a:lnSpc>
                <a:spcPts val="2258"/>
              </a:lnSpc>
            </a:pPr>
            <a:r>
              <a:rPr lang="en-US" sz="1881">
                <a:solidFill>
                  <a:srgbClr val="003049"/>
                </a:solidFill>
                <a:latin typeface="Canva Sans Bold"/>
              </a:rPr>
              <a:t>Language barriers affected access for 131 participants, with many unable to overcome, and some overcoming them through informal community support</a:t>
            </a:r>
          </a:p>
          <a:p>
            <a:pPr>
              <a:lnSpc>
                <a:spcPts val="2258"/>
              </a:lnSpc>
            </a:pPr>
            <a:endParaRPr/>
          </a:p>
        </p:txBody>
      </p:sp>
      <p:sp>
        <p:nvSpPr>
          <p:cNvPr id="29" name="TextBox 29"/>
          <p:cNvSpPr txBox="1"/>
          <p:nvPr/>
        </p:nvSpPr>
        <p:spPr>
          <a:xfrm>
            <a:off x="10572422" y="2175144"/>
            <a:ext cx="8169155" cy="1988718"/>
          </a:xfrm>
          <a:prstGeom prst="rect">
            <a:avLst/>
          </a:prstGeom>
        </p:spPr>
        <p:txBody>
          <a:bodyPr lIns="0" tIns="0" rIns="0" bIns="0" rtlCol="0" anchor="t">
            <a:spAutoFit/>
          </a:bodyPr>
          <a:lstStyle/>
          <a:p>
            <a:pPr>
              <a:lnSpc>
                <a:spcPts val="3139"/>
              </a:lnSpc>
            </a:pPr>
            <a:r>
              <a:rPr lang="en-US" sz="2616">
                <a:solidFill>
                  <a:srgbClr val="FFFFFF"/>
                </a:solidFill>
                <a:latin typeface="Canva Sans"/>
              </a:rPr>
              <a:t>Less than 5 years: 50 participants (11.1%)</a:t>
            </a:r>
          </a:p>
          <a:p>
            <a:pPr>
              <a:lnSpc>
                <a:spcPts val="3139"/>
              </a:lnSpc>
            </a:pPr>
            <a:r>
              <a:rPr lang="en-US" sz="2616">
                <a:solidFill>
                  <a:srgbClr val="FFFFFF"/>
                </a:solidFill>
                <a:latin typeface="Canva Sans"/>
              </a:rPr>
              <a:t>5-10 years: 70 participants (15.6%)</a:t>
            </a:r>
          </a:p>
          <a:p>
            <a:pPr>
              <a:lnSpc>
                <a:spcPts val="3139"/>
              </a:lnSpc>
            </a:pPr>
            <a:r>
              <a:rPr lang="en-US" sz="2616">
                <a:solidFill>
                  <a:srgbClr val="FFFFFF"/>
                </a:solidFill>
                <a:latin typeface="Canva Sans"/>
              </a:rPr>
              <a:t>11-20 years: 120 participants (26.7%)</a:t>
            </a:r>
          </a:p>
          <a:p>
            <a:pPr>
              <a:lnSpc>
                <a:spcPts val="3139"/>
              </a:lnSpc>
            </a:pPr>
            <a:r>
              <a:rPr lang="en-US" sz="2616">
                <a:solidFill>
                  <a:srgbClr val="FFFFFF"/>
                </a:solidFill>
                <a:latin typeface="Canva Sans"/>
              </a:rPr>
              <a:t>21+ years: 210 participants (46.7%)</a:t>
            </a:r>
          </a:p>
          <a:p>
            <a:pPr>
              <a:lnSpc>
                <a:spcPts val="3139"/>
              </a:lnSpc>
            </a:pPr>
            <a:endParaRPr/>
          </a:p>
        </p:txBody>
      </p:sp>
      <p:sp>
        <p:nvSpPr>
          <p:cNvPr id="30" name="TextBox 30"/>
          <p:cNvSpPr txBox="1"/>
          <p:nvPr/>
        </p:nvSpPr>
        <p:spPr>
          <a:xfrm>
            <a:off x="2677145" y="1404983"/>
            <a:ext cx="6813681" cy="3268189"/>
          </a:xfrm>
          <a:prstGeom prst="rect">
            <a:avLst/>
          </a:prstGeom>
        </p:spPr>
        <p:txBody>
          <a:bodyPr lIns="0" tIns="0" rIns="0" bIns="0" rtlCol="0" anchor="t">
            <a:spAutoFit/>
          </a:bodyPr>
          <a:lstStyle/>
          <a:p>
            <a:pPr algn="ctr">
              <a:lnSpc>
                <a:spcPts val="2943"/>
              </a:lnSpc>
            </a:pPr>
            <a:endParaRPr/>
          </a:p>
          <a:p>
            <a:pPr algn="ctr">
              <a:lnSpc>
                <a:spcPts val="2943"/>
              </a:lnSpc>
            </a:pPr>
            <a:endParaRPr/>
          </a:p>
          <a:p>
            <a:pPr>
              <a:lnSpc>
                <a:spcPts val="2943"/>
              </a:lnSpc>
            </a:pPr>
            <a:r>
              <a:rPr lang="en-US" sz="2452">
                <a:solidFill>
                  <a:srgbClr val="FFFFFF"/>
                </a:solidFill>
                <a:latin typeface="Lato 2 Bold"/>
              </a:rPr>
              <a:t>18-25 years: 65 participants (14.4%)</a:t>
            </a:r>
          </a:p>
          <a:p>
            <a:pPr>
              <a:lnSpc>
                <a:spcPts val="2943"/>
              </a:lnSpc>
            </a:pPr>
            <a:r>
              <a:rPr lang="en-US" sz="2452">
                <a:solidFill>
                  <a:srgbClr val="FFFFFF"/>
                </a:solidFill>
                <a:latin typeface="Lato 2 Bold"/>
              </a:rPr>
              <a:t>26-35 years: 100 participants (22.2%)</a:t>
            </a:r>
          </a:p>
          <a:p>
            <a:pPr>
              <a:lnSpc>
                <a:spcPts val="2943"/>
              </a:lnSpc>
            </a:pPr>
            <a:r>
              <a:rPr lang="en-US" sz="2452">
                <a:solidFill>
                  <a:srgbClr val="FFFFFF"/>
                </a:solidFill>
                <a:latin typeface="Lato 2 Bold"/>
              </a:rPr>
              <a:t>36-45 years: 70 participants (15.6%)</a:t>
            </a:r>
          </a:p>
          <a:p>
            <a:pPr>
              <a:lnSpc>
                <a:spcPts val="2943"/>
              </a:lnSpc>
            </a:pPr>
            <a:r>
              <a:rPr lang="en-US" sz="2452">
                <a:solidFill>
                  <a:srgbClr val="FFFFFF"/>
                </a:solidFill>
                <a:latin typeface="Lato 2 Bold"/>
              </a:rPr>
              <a:t>46-55 years: 75 participants (16.7%)</a:t>
            </a:r>
          </a:p>
          <a:p>
            <a:pPr>
              <a:lnSpc>
                <a:spcPts val="2943"/>
              </a:lnSpc>
            </a:pPr>
            <a:r>
              <a:rPr lang="en-US" sz="2452">
                <a:solidFill>
                  <a:srgbClr val="FFFFFF"/>
                </a:solidFill>
                <a:latin typeface="Lato 2 Bold"/>
              </a:rPr>
              <a:t>56-65 years: 80 participants (17.8%)</a:t>
            </a:r>
          </a:p>
          <a:p>
            <a:pPr>
              <a:lnSpc>
                <a:spcPts val="2943"/>
              </a:lnSpc>
            </a:pPr>
            <a:r>
              <a:rPr lang="en-US" sz="2452">
                <a:solidFill>
                  <a:srgbClr val="FFFFFF"/>
                </a:solidFill>
                <a:latin typeface="Lato 2 Bold"/>
              </a:rPr>
              <a:t>66+ years: 60 participants (13.3%)</a:t>
            </a:r>
          </a:p>
          <a:p>
            <a:pPr algn="ctr">
              <a:lnSpc>
                <a:spcPts val="2943"/>
              </a:lnSpc>
            </a:pPr>
            <a:endParaRPr/>
          </a:p>
        </p:txBody>
      </p:sp>
      <p:sp>
        <p:nvSpPr>
          <p:cNvPr id="31" name="TextBox 31"/>
          <p:cNvSpPr txBox="1"/>
          <p:nvPr/>
        </p:nvSpPr>
        <p:spPr>
          <a:xfrm>
            <a:off x="1565079" y="5103883"/>
            <a:ext cx="3110628" cy="886390"/>
          </a:xfrm>
          <a:prstGeom prst="rect">
            <a:avLst/>
          </a:prstGeom>
        </p:spPr>
        <p:txBody>
          <a:bodyPr lIns="0" tIns="0" rIns="0" bIns="0" rtlCol="0" anchor="t">
            <a:spAutoFit/>
          </a:bodyPr>
          <a:lstStyle/>
          <a:p>
            <a:pPr algn="ctr">
              <a:lnSpc>
                <a:spcPts val="3521"/>
              </a:lnSpc>
              <a:spcBef>
                <a:spcPct val="0"/>
              </a:spcBef>
            </a:pPr>
            <a:r>
              <a:rPr lang="en-US" sz="2515">
                <a:solidFill>
                  <a:srgbClr val="231F20"/>
                </a:solidFill>
                <a:latin typeface="Open Sans Extra Bold"/>
              </a:rPr>
              <a:t>GP Registration</a:t>
            </a:r>
          </a:p>
          <a:p>
            <a:pPr algn="ctr">
              <a:lnSpc>
                <a:spcPts val="3521"/>
              </a:lnSpc>
              <a:spcBef>
                <a:spcPct val="0"/>
              </a:spcBef>
            </a:pPr>
            <a:r>
              <a:rPr lang="en-US" sz="2515">
                <a:solidFill>
                  <a:srgbClr val="231F20"/>
                </a:solidFill>
                <a:latin typeface="Open Sans Extra Bold"/>
              </a:rPr>
              <a:t> and Health</a:t>
            </a:r>
          </a:p>
        </p:txBody>
      </p:sp>
      <p:sp>
        <p:nvSpPr>
          <p:cNvPr id="32" name="TextBox 32"/>
          <p:cNvSpPr txBox="1"/>
          <p:nvPr/>
        </p:nvSpPr>
        <p:spPr>
          <a:xfrm>
            <a:off x="5044741" y="5258564"/>
            <a:ext cx="4446084" cy="2024149"/>
          </a:xfrm>
          <a:prstGeom prst="rect">
            <a:avLst/>
          </a:prstGeom>
        </p:spPr>
        <p:txBody>
          <a:bodyPr lIns="0" tIns="0" rIns="0" bIns="0" rtlCol="0" anchor="t">
            <a:spAutoFit/>
          </a:bodyPr>
          <a:lstStyle/>
          <a:p>
            <a:pPr>
              <a:lnSpc>
                <a:spcPts val="2721"/>
              </a:lnSpc>
              <a:spcBef>
                <a:spcPct val="0"/>
              </a:spcBef>
            </a:pPr>
            <a:r>
              <a:rPr lang="en-US" sz="1943">
                <a:solidFill>
                  <a:srgbClr val="000000"/>
                </a:solidFill>
                <a:latin typeface="Open Sans Extra Bold"/>
              </a:rPr>
              <a:t>Last visited a health professional or GP within the past year: </a:t>
            </a:r>
          </a:p>
          <a:p>
            <a:pPr>
              <a:lnSpc>
                <a:spcPts val="2721"/>
              </a:lnSpc>
              <a:spcBef>
                <a:spcPct val="0"/>
              </a:spcBef>
            </a:pPr>
            <a:r>
              <a:rPr lang="en-US" sz="1943">
                <a:solidFill>
                  <a:srgbClr val="000000"/>
                </a:solidFill>
                <a:latin typeface="Open Sans Extra Bold"/>
              </a:rPr>
              <a:t>120 participants (26.7%)</a:t>
            </a:r>
          </a:p>
          <a:p>
            <a:pPr>
              <a:lnSpc>
                <a:spcPts val="2721"/>
              </a:lnSpc>
              <a:spcBef>
                <a:spcPct val="0"/>
              </a:spcBef>
            </a:pPr>
            <a:r>
              <a:rPr lang="en-US" sz="1943">
                <a:solidFill>
                  <a:srgbClr val="000000"/>
                </a:solidFill>
                <a:latin typeface="Open Sans Extra Bold"/>
              </a:rPr>
              <a:t>Visited for general health concerns annually: 50 participants (11.1%)</a:t>
            </a:r>
          </a:p>
        </p:txBody>
      </p:sp>
      <p:sp>
        <p:nvSpPr>
          <p:cNvPr id="33" name="TextBox 33"/>
          <p:cNvSpPr txBox="1"/>
          <p:nvPr/>
        </p:nvSpPr>
        <p:spPr>
          <a:xfrm>
            <a:off x="14486279" y="5212808"/>
            <a:ext cx="3011081" cy="722716"/>
          </a:xfrm>
          <a:prstGeom prst="rect">
            <a:avLst/>
          </a:prstGeom>
        </p:spPr>
        <p:txBody>
          <a:bodyPr lIns="0" tIns="0" rIns="0" bIns="0" rtlCol="0" anchor="t">
            <a:spAutoFit/>
          </a:bodyPr>
          <a:lstStyle/>
          <a:p>
            <a:pPr algn="ctr">
              <a:lnSpc>
                <a:spcPts val="2944"/>
              </a:lnSpc>
              <a:spcBef>
                <a:spcPct val="0"/>
              </a:spcBef>
            </a:pPr>
            <a:r>
              <a:rPr lang="en-US" sz="2103">
                <a:solidFill>
                  <a:srgbClr val="231F20"/>
                </a:solidFill>
                <a:latin typeface="Open Sans Extra Bold"/>
              </a:rPr>
              <a:t>Cultural Barriers</a:t>
            </a:r>
          </a:p>
          <a:p>
            <a:pPr algn="ctr">
              <a:lnSpc>
                <a:spcPts val="2944"/>
              </a:lnSpc>
              <a:spcBef>
                <a:spcPct val="0"/>
              </a:spcBef>
            </a:pPr>
            <a:r>
              <a:rPr lang="en-US" sz="2103">
                <a:solidFill>
                  <a:srgbClr val="231F20"/>
                </a:solidFill>
                <a:latin typeface="Open Sans Extra Bold"/>
              </a:rPr>
              <a:t> and Language</a:t>
            </a:r>
          </a:p>
        </p:txBody>
      </p:sp>
      <p:sp>
        <p:nvSpPr>
          <p:cNvPr id="34" name="TextBox 34"/>
          <p:cNvSpPr txBox="1"/>
          <p:nvPr/>
        </p:nvSpPr>
        <p:spPr>
          <a:xfrm rot="5400000">
            <a:off x="-2977074" y="5144128"/>
            <a:ext cx="7767455" cy="612146"/>
          </a:xfrm>
          <a:prstGeom prst="rect">
            <a:avLst/>
          </a:prstGeom>
        </p:spPr>
        <p:txBody>
          <a:bodyPr lIns="0" tIns="0" rIns="0" bIns="0" rtlCol="0" anchor="t">
            <a:spAutoFit/>
          </a:bodyPr>
          <a:lstStyle/>
          <a:p>
            <a:pPr algn="ctr">
              <a:lnSpc>
                <a:spcPts val="4600"/>
              </a:lnSpc>
            </a:pPr>
            <a:r>
              <a:rPr lang="en-US" sz="4600">
                <a:solidFill>
                  <a:srgbClr val="FFFFFF"/>
                </a:solidFill>
                <a:latin typeface="Hammersmith One"/>
              </a:rPr>
              <a:t>DEMOGRAPHICS &amp; FINDINGS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3049"/>
        </a:solidFill>
        <a:effectLst/>
      </p:bgPr>
    </p:bg>
    <p:spTree>
      <p:nvGrpSpPr>
        <p:cNvPr id="1" name=""/>
        <p:cNvGrpSpPr/>
        <p:nvPr/>
      </p:nvGrpSpPr>
      <p:grpSpPr>
        <a:xfrm>
          <a:off x="0" y="0"/>
          <a:ext cx="0" cy="0"/>
          <a:chOff x="0" y="0"/>
          <a:chExt cx="0" cy="0"/>
        </a:xfrm>
      </p:grpSpPr>
      <p:grpSp>
        <p:nvGrpSpPr>
          <p:cNvPr id="2" name="Group 2"/>
          <p:cNvGrpSpPr/>
          <p:nvPr/>
        </p:nvGrpSpPr>
        <p:grpSpPr>
          <a:xfrm>
            <a:off x="1968960" y="557975"/>
            <a:ext cx="7834055" cy="3696740"/>
            <a:chOff x="0" y="0"/>
            <a:chExt cx="1421776" cy="670909"/>
          </a:xfrm>
        </p:grpSpPr>
        <p:sp>
          <p:nvSpPr>
            <p:cNvPr id="3" name="Freeform 3"/>
            <p:cNvSpPr/>
            <p:nvPr/>
          </p:nvSpPr>
          <p:spPr>
            <a:xfrm>
              <a:off x="0" y="0"/>
              <a:ext cx="1421776" cy="670909"/>
            </a:xfrm>
            <a:custGeom>
              <a:avLst/>
              <a:gdLst/>
              <a:ahLst/>
              <a:cxnLst/>
              <a:rect l="l" t="t" r="r" b="b"/>
              <a:pathLst>
                <a:path w="1421776" h="670909">
                  <a:moveTo>
                    <a:pt x="19765" y="0"/>
                  </a:moveTo>
                  <a:lnTo>
                    <a:pt x="1402011" y="0"/>
                  </a:lnTo>
                  <a:cubicBezTo>
                    <a:pt x="1412927" y="0"/>
                    <a:pt x="1421776" y="8849"/>
                    <a:pt x="1421776" y="19765"/>
                  </a:cubicBezTo>
                  <a:lnTo>
                    <a:pt x="1421776" y="651144"/>
                  </a:lnTo>
                  <a:cubicBezTo>
                    <a:pt x="1421776" y="656386"/>
                    <a:pt x="1419693" y="661413"/>
                    <a:pt x="1415987" y="665120"/>
                  </a:cubicBezTo>
                  <a:cubicBezTo>
                    <a:pt x="1412280" y="668826"/>
                    <a:pt x="1407253" y="670909"/>
                    <a:pt x="1402011" y="670909"/>
                  </a:cubicBezTo>
                  <a:lnTo>
                    <a:pt x="19765" y="670909"/>
                  </a:lnTo>
                  <a:cubicBezTo>
                    <a:pt x="8849" y="670909"/>
                    <a:pt x="0" y="662060"/>
                    <a:pt x="0" y="651144"/>
                  </a:cubicBezTo>
                  <a:lnTo>
                    <a:pt x="0" y="19765"/>
                  </a:lnTo>
                  <a:cubicBezTo>
                    <a:pt x="0" y="8849"/>
                    <a:pt x="8849" y="0"/>
                    <a:pt x="19765" y="0"/>
                  </a:cubicBezTo>
                  <a:close/>
                </a:path>
              </a:pathLst>
            </a:custGeom>
            <a:solidFill>
              <a:srgbClr val="D62828"/>
            </a:solidFill>
            <a:ln cap="sq">
              <a:noFill/>
              <a:prstDash val="solid"/>
              <a:miter/>
            </a:ln>
          </p:spPr>
        </p:sp>
        <p:sp>
          <p:nvSpPr>
            <p:cNvPr id="4" name="TextBox 4"/>
            <p:cNvSpPr txBox="1"/>
            <p:nvPr/>
          </p:nvSpPr>
          <p:spPr>
            <a:xfrm>
              <a:off x="0" y="-38100"/>
              <a:ext cx="1421776" cy="709009"/>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9969871" y="557975"/>
            <a:ext cx="7778794" cy="3670664"/>
            <a:chOff x="0" y="0"/>
            <a:chExt cx="1421776" cy="670909"/>
          </a:xfrm>
        </p:grpSpPr>
        <p:sp>
          <p:nvSpPr>
            <p:cNvPr id="6" name="Freeform 6"/>
            <p:cNvSpPr/>
            <p:nvPr/>
          </p:nvSpPr>
          <p:spPr>
            <a:xfrm>
              <a:off x="0" y="0"/>
              <a:ext cx="1421776" cy="670909"/>
            </a:xfrm>
            <a:custGeom>
              <a:avLst/>
              <a:gdLst/>
              <a:ahLst/>
              <a:cxnLst/>
              <a:rect l="l" t="t" r="r" b="b"/>
              <a:pathLst>
                <a:path w="1421776" h="670909">
                  <a:moveTo>
                    <a:pt x="19905" y="0"/>
                  </a:moveTo>
                  <a:lnTo>
                    <a:pt x="1401871" y="0"/>
                  </a:lnTo>
                  <a:cubicBezTo>
                    <a:pt x="1412864" y="0"/>
                    <a:pt x="1421776" y="8912"/>
                    <a:pt x="1421776" y="19905"/>
                  </a:cubicBezTo>
                  <a:lnTo>
                    <a:pt x="1421776" y="651004"/>
                  </a:lnTo>
                  <a:cubicBezTo>
                    <a:pt x="1421776" y="656283"/>
                    <a:pt x="1419679" y="661346"/>
                    <a:pt x="1415946" y="665079"/>
                  </a:cubicBezTo>
                  <a:cubicBezTo>
                    <a:pt x="1412213" y="668812"/>
                    <a:pt x="1407150" y="670909"/>
                    <a:pt x="1401871" y="670909"/>
                  </a:cubicBezTo>
                  <a:lnTo>
                    <a:pt x="19905" y="670909"/>
                  </a:lnTo>
                  <a:cubicBezTo>
                    <a:pt x="8912" y="670909"/>
                    <a:pt x="0" y="661997"/>
                    <a:pt x="0" y="651004"/>
                  </a:cubicBezTo>
                  <a:lnTo>
                    <a:pt x="0" y="19905"/>
                  </a:lnTo>
                  <a:cubicBezTo>
                    <a:pt x="0" y="8912"/>
                    <a:pt x="8912" y="0"/>
                    <a:pt x="19905" y="0"/>
                  </a:cubicBezTo>
                  <a:close/>
                </a:path>
              </a:pathLst>
            </a:custGeom>
            <a:solidFill>
              <a:srgbClr val="D62828"/>
            </a:solidFill>
            <a:ln cap="sq">
              <a:noFill/>
              <a:prstDash val="solid"/>
              <a:miter/>
            </a:ln>
          </p:spPr>
        </p:sp>
        <p:sp>
          <p:nvSpPr>
            <p:cNvPr id="7" name="TextBox 7"/>
            <p:cNvSpPr txBox="1"/>
            <p:nvPr/>
          </p:nvSpPr>
          <p:spPr>
            <a:xfrm>
              <a:off x="0" y="-38100"/>
              <a:ext cx="1421776" cy="709009"/>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1968960" y="4670578"/>
            <a:ext cx="7834055" cy="4649530"/>
            <a:chOff x="0" y="0"/>
            <a:chExt cx="1421776" cy="843827"/>
          </a:xfrm>
        </p:grpSpPr>
        <p:sp>
          <p:nvSpPr>
            <p:cNvPr id="9" name="Freeform 9"/>
            <p:cNvSpPr/>
            <p:nvPr/>
          </p:nvSpPr>
          <p:spPr>
            <a:xfrm>
              <a:off x="0" y="0"/>
              <a:ext cx="1421776" cy="843827"/>
            </a:xfrm>
            <a:custGeom>
              <a:avLst/>
              <a:gdLst/>
              <a:ahLst/>
              <a:cxnLst/>
              <a:rect l="l" t="t" r="r" b="b"/>
              <a:pathLst>
                <a:path w="1421776" h="843827">
                  <a:moveTo>
                    <a:pt x="19765" y="0"/>
                  </a:moveTo>
                  <a:lnTo>
                    <a:pt x="1402011" y="0"/>
                  </a:lnTo>
                  <a:cubicBezTo>
                    <a:pt x="1412927" y="0"/>
                    <a:pt x="1421776" y="8849"/>
                    <a:pt x="1421776" y="19765"/>
                  </a:cubicBezTo>
                  <a:lnTo>
                    <a:pt x="1421776" y="824062"/>
                  </a:lnTo>
                  <a:cubicBezTo>
                    <a:pt x="1421776" y="829304"/>
                    <a:pt x="1419693" y="834332"/>
                    <a:pt x="1415987" y="838038"/>
                  </a:cubicBezTo>
                  <a:cubicBezTo>
                    <a:pt x="1412280" y="841745"/>
                    <a:pt x="1407253" y="843827"/>
                    <a:pt x="1402011" y="843827"/>
                  </a:cubicBezTo>
                  <a:lnTo>
                    <a:pt x="19765" y="843827"/>
                  </a:lnTo>
                  <a:cubicBezTo>
                    <a:pt x="8849" y="843827"/>
                    <a:pt x="0" y="834978"/>
                    <a:pt x="0" y="824062"/>
                  </a:cubicBezTo>
                  <a:lnTo>
                    <a:pt x="0" y="19765"/>
                  </a:lnTo>
                  <a:cubicBezTo>
                    <a:pt x="0" y="8849"/>
                    <a:pt x="8849" y="0"/>
                    <a:pt x="19765" y="0"/>
                  </a:cubicBezTo>
                  <a:close/>
                </a:path>
              </a:pathLst>
            </a:custGeom>
            <a:solidFill>
              <a:srgbClr val="F77F00"/>
            </a:solidFill>
            <a:ln cap="sq">
              <a:noFill/>
              <a:prstDash val="solid"/>
              <a:miter/>
            </a:ln>
          </p:spPr>
        </p:sp>
        <p:sp>
          <p:nvSpPr>
            <p:cNvPr id="10" name="TextBox 10"/>
            <p:cNvSpPr txBox="1"/>
            <p:nvPr/>
          </p:nvSpPr>
          <p:spPr>
            <a:xfrm>
              <a:off x="0" y="-38100"/>
              <a:ext cx="1421776" cy="881927"/>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9969871" y="4641568"/>
            <a:ext cx="4250769" cy="2561299"/>
            <a:chOff x="0" y="0"/>
            <a:chExt cx="776938" cy="468144"/>
          </a:xfrm>
        </p:grpSpPr>
        <p:sp>
          <p:nvSpPr>
            <p:cNvPr id="12" name="Freeform 12"/>
            <p:cNvSpPr/>
            <p:nvPr/>
          </p:nvSpPr>
          <p:spPr>
            <a:xfrm>
              <a:off x="0" y="0"/>
              <a:ext cx="776938" cy="468144"/>
            </a:xfrm>
            <a:custGeom>
              <a:avLst/>
              <a:gdLst/>
              <a:ahLst/>
              <a:cxnLst/>
              <a:rect l="l" t="t" r="r" b="b"/>
              <a:pathLst>
                <a:path w="776938" h="468144">
                  <a:moveTo>
                    <a:pt x="36426" y="0"/>
                  </a:moveTo>
                  <a:lnTo>
                    <a:pt x="740512" y="0"/>
                  </a:lnTo>
                  <a:cubicBezTo>
                    <a:pt x="750173" y="0"/>
                    <a:pt x="759438" y="3838"/>
                    <a:pt x="766269" y="10669"/>
                  </a:cubicBezTo>
                  <a:cubicBezTo>
                    <a:pt x="773100" y="17500"/>
                    <a:pt x="776938" y="26765"/>
                    <a:pt x="776938" y="36426"/>
                  </a:cubicBezTo>
                  <a:lnTo>
                    <a:pt x="776938" y="431718"/>
                  </a:lnTo>
                  <a:cubicBezTo>
                    <a:pt x="776938" y="441378"/>
                    <a:pt x="773100" y="450644"/>
                    <a:pt x="766269" y="457475"/>
                  </a:cubicBezTo>
                  <a:cubicBezTo>
                    <a:pt x="759438" y="464306"/>
                    <a:pt x="750173" y="468144"/>
                    <a:pt x="740512" y="468144"/>
                  </a:cubicBezTo>
                  <a:lnTo>
                    <a:pt x="36426" y="468144"/>
                  </a:lnTo>
                  <a:cubicBezTo>
                    <a:pt x="26765" y="468144"/>
                    <a:pt x="17500" y="464306"/>
                    <a:pt x="10669" y="457475"/>
                  </a:cubicBezTo>
                  <a:cubicBezTo>
                    <a:pt x="3838" y="450644"/>
                    <a:pt x="0" y="441378"/>
                    <a:pt x="0" y="431718"/>
                  </a:cubicBezTo>
                  <a:lnTo>
                    <a:pt x="0" y="36426"/>
                  </a:lnTo>
                  <a:cubicBezTo>
                    <a:pt x="0" y="26765"/>
                    <a:pt x="3838" y="17500"/>
                    <a:pt x="10669" y="10669"/>
                  </a:cubicBezTo>
                  <a:cubicBezTo>
                    <a:pt x="17500" y="3838"/>
                    <a:pt x="26765" y="0"/>
                    <a:pt x="36426" y="0"/>
                  </a:cubicBezTo>
                  <a:close/>
                </a:path>
              </a:pathLst>
            </a:custGeom>
            <a:solidFill>
              <a:srgbClr val="F77F00"/>
            </a:solidFill>
            <a:ln cap="sq">
              <a:noFill/>
              <a:prstDash val="solid"/>
              <a:miter/>
            </a:ln>
          </p:spPr>
        </p:sp>
        <p:sp>
          <p:nvSpPr>
            <p:cNvPr id="13" name="TextBox 13"/>
            <p:cNvSpPr txBox="1"/>
            <p:nvPr/>
          </p:nvSpPr>
          <p:spPr>
            <a:xfrm>
              <a:off x="0" y="-38100"/>
              <a:ext cx="776938" cy="506244"/>
            </a:xfrm>
            <a:prstGeom prst="rect">
              <a:avLst/>
            </a:prstGeom>
          </p:spPr>
          <p:txBody>
            <a:bodyPr lIns="50800" tIns="50800" rIns="50800" bIns="50800" rtlCol="0" anchor="ctr"/>
            <a:lstStyle/>
            <a:p>
              <a:pPr algn="ctr">
                <a:lnSpc>
                  <a:spcPts val="2659"/>
                </a:lnSpc>
                <a:spcBef>
                  <a:spcPct val="0"/>
                </a:spcBef>
              </a:pPr>
              <a:endParaRPr/>
            </a:p>
          </p:txBody>
        </p:sp>
      </p:grpSp>
      <p:grpSp>
        <p:nvGrpSpPr>
          <p:cNvPr id="14" name="Group 14"/>
          <p:cNvGrpSpPr/>
          <p:nvPr/>
        </p:nvGrpSpPr>
        <p:grpSpPr>
          <a:xfrm>
            <a:off x="9968031" y="6623887"/>
            <a:ext cx="4252610" cy="2634413"/>
            <a:chOff x="0" y="0"/>
            <a:chExt cx="777274" cy="481507"/>
          </a:xfrm>
        </p:grpSpPr>
        <p:sp>
          <p:nvSpPr>
            <p:cNvPr id="15" name="Freeform 15"/>
            <p:cNvSpPr/>
            <p:nvPr/>
          </p:nvSpPr>
          <p:spPr>
            <a:xfrm>
              <a:off x="0" y="0"/>
              <a:ext cx="777274" cy="481507"/>
            </a:xfrm>
            <a:custGeom>
              <a:avLst/>
              <a:gdLst/>
              <a:ahLst/>
              <a:cxnLst/>
              <a:rect l="l" t="t" r="r" b="b"/>
              <a:pathLst>
                <a:path w="777274" h="481507">
                  <a:moveTo>
                    <a:pt x="36410" y="0"/>
                  </a:moveTo>
                  <a:lnTo>
                    <a:pt x="740864" y="0"/>
                  </a:lnTo>
                  <a:cubicBezTo>
                    <a:pt x="750521" y="0"/>
                    <a:pt x="759782" y="3836"/>
                    <a:pt x="766610" y="10664"/>
                  </a:cubicBezTo>
                  <a:cubicBezTo>
                    <a:pt x="773438" y="17493"/>
                    <a:pt x="777274" y="26754"/>
                    <a:pt x="777274" y="36410"/>
                  </a:cubicBezTo>
                  <a:lnTo>
                    <a:pt x="777274" y="445097"/>
                  </a:lnTo>
                  <a:cubicBezTo>
                    <a:pt x="777274" y="454754"/>
                    <a:pt x="773438" y="464015"/>
                    <a:pt x="766610" y="470843"/>
                  </a:cubicBezTo>
                  <a:cubicBezTo>
                    <a:pt x="759782" y="477671"/>
                    <a:pt x="750521" y="481507"/>
                    <a:pt x="740864" y="481507"/>
                  </a:cubicBezTo>
                  <a:lnTo>
                    <a:pt x="36410" y="481507"/>
                  </a:lnTo>
                  <a:cubicBezTo>
                    <a:pt x="26754" y="481507"/>
                    <a:pt x="17493" y="477671"/>
                    <a:pt x="10664" y="470843"/>
                  </a:cubicBezTo>
                  <a:cubicBezTo>
                    <a:pt x="3836" y="464015"/>
                    <a:pt x="0" y="454754"/>
                    <a:pt x="0" y="445097"/>
                  </a:cubicBezTo>
                  <a:lnTo>
                    <a:pt x="0" y="36410"/>
                  </a:lnTo>
                  <a:cubicBezTo>
                    <a:pt x="0" y="26754"/>
                    <a:pt x="3836" y="17493"/>
                    <a:pt x="10664" y="10664"/>
                  </a:cubicBezTo>
                  <a:cubicBezTo>
                    <a:pt x="17493" y="3836"/>
                    <a:pt x="26754" y="0"/>
                    <a:pt x="36410" y="0"/>
                  </a:cubicBezTo>
                  <a:close/>
                </a:path>
              </a:pathLst>
            </a:custGeom>
            <a:solidFill>
              <a:srgbClr val="F2C436"/>
            </a:solidFill>
            <a:ln cap="sq">
              <a:noFill/>
              <a:prstDash val="solid"/>
              <a:miter/>
            </a:ln>
          </p:spPr>
        </p:sp>
        <p:sp>
          <p:nvSpPr>
            <p:cNvPr id="16" name="TextBox 16"/>
            <p:cNvSpPr txBox="1"/>
            <p:nvPr/>
          </p:nvSpPr>
          <p:spPr>
            <a:xfrm>
              <a:off x="0" y="-38100"/>
              <a:ext cx="777274" cy="519607"/>
            </a:xfrm>
            <a:prstGeom prst="rect">
              <a:avLst/>
            </a:prstGeom>
          </p:spPr>
          <p:txBody>
            <a:bodyPr lIns="50800" tIns="50800" rIns="50800" bIns="50800" rtlCol="0" anchor="ctr"/>
            <a:lstStyle/>
            <a:p>
              <a:pPr algn="ctr">
                <a:lnSpc>
                  <a:spcPts val="2659"/>
                </a:lnSpc>
                <a:spcBef>
                  <a:spcPct val="0"/>
                </a:spcBef>
              </a:pPr>
              <a:endParaRPr/>
            </a:p>
          </p:txBody>
        </p:sp>
      </p:grpSp>
      <p:grpSp>
        <p:nvGrpSpPr>
          <p:cNvPr id="17" name="Group 17"/>
          <p:cNvGrpSpPr/>
          <p:nvPr/>
        </p:nvGrpSpPr>
        <p:grpSpPr>
          <a:xfrm>
            <a:off x="14673822" y="4641568"/>
            <a:ext cx="3074844" cy="4616732"/>
            <a:chOff x="0" y="0"/>
            <a:chExt cx="762681" cy="1145130"/>
          </a:xfrm>
        </p:grpSpPr>
        <p:sp>
          <p:nvSpPr>
            <p:cNvPr id="18" name="Freeform 18"/>
            <p:cNvSpPr/>
            <p:nvPr/>
          </p:nvSpPr>
          <p:spPr>
            <a:xfrm>
              <a:off x="0" y="0"/>
              <a:ext cx="762681" cy="1145130"/>
            </a:xfrm>
            <a:custGeom>
              <a:avLst/>
              <a:gdLst/>
              <a:ahLst/>
              <a:cxnLst/>
              <a:rect l="l" t="t" r="r" b="b"/>
              <a:pathLst>
                <a:path w="762681" h="1145130">
                  <a:moveTo>
                    <a:pt x="50357" y="0"/>
                  </a:moveTo>
                  <a:lnTo>
                    <a:pt x="712325" y="0"/>
                  </a:lnTo>
                  <a:cubicBezTo>
                    <a:pt x="740136" y="0"/>
                    <a:pt x="762681" y="22545"/>
                    <a:pt x="762681" y="50357"/>
                  </a:cubicBezTo>
                  <a:lnTo>
                    <a:pt x="762681" y="1094773"/>
                  </a:lnTo>
                  <a:cubicBezTo>
                    <a:pt x="762681" y="1108128"/>
                    <a:pt x="757376" y="1120937"/>
                    <a:pt x="747932" y="1130381"/>
                  </a:cubicBezTo>
                  <a:cubicBezTo>
                    <a:pt x="738488" y="1139824"/>
                    <a:pt x="725680" y="1145130"/>
                    <a:pt x="712325" y="1145130"/>
                  </a:cubicBezTo>
                  <a:lnTo>
                    <a:pt x="50357" y="1145130"/>
                  </a:lnTo>
                  <a:cubicBezTo>
                    <a:pt x="37001" y="1145130"/>
                    <a:pt x="24193" y="1139824"/>
                    <a:pt x="14749" y="1130381"/>
                  </a:cubicBezTo>
                  <a:cubicBezTo>
                    <a:pt x="5305" y="1120937"/>
                    <a:pt x="0" y="1108128"/>
                    <a:pt x="0" y="1094773"/>
                  </a:cubicBezTo>
                  <a:lnTo>
                    <a:pt x="0" y="50357"/>
                  </a:lnTo>
                  <a:cubicBezTo>
                    <a:pt x="0" y="37001"/>
                    <a:pt x="5305" y="24193"/>
                    <a:pt x="14749" y="14749"/>
                  </a:cubicBezTo>
                  <a:cubicBezTo>
                    <a:pt x="24193" y="5305"/>
                    <a:pt x="37001" y="0"/>
                    <a:pt x="50357" y="0"/>
                  </a:cubicBezTo>
                  <a:close/>
                </a:path>
              </a:pathLst>
            </a:custGeom>
            <a:solidFill>
              <a:srgbClr val="EAE2B7"/>
            </a:solidFill>
            <a:ln cap="sq">
              <a:noFill/>
              <a:prstDash val="solid"/>
              <a:miter/>
            </a:ln>
          </p:spPr>
        </p:sp>
        <p:sp>
          <p:nvSpPr>
            <p:cNvPr id="19" name="TextBox 19"/>
            <p:cNvSpPr txBox="1"/>
            <p:nvPr/>
          </p:nvSpPr>
          <p:spPr>
            <a:xfrm>
              <a:off x="0" y="-38100"/>
              <a:ext cx="762681" cy="1183230"/>
            </a:xfrm>
            <a:prstGeom prst="rect">
              <a:avLst/>
            </a:prstGeom>
          </p:spPr>
          <p:txBody>
            <a:bodyPr lIns="50800" tIns="50800" rIns="50800" bIns="50800" rtlCol="0" anchor="ctr"/>
            <a:lstStyle/>
            <a:p>
              <a:pPr algn="ctr">
                <a:lnSpc>
                  <a:spcPts val="2659"/>
                </a:lnSpc>
                <a:spcBef>
                  <a:spcPct val="0"/>
                </a:spcBef>
              </a:pPr>
              <a:endParaRPr/>
            </a:p>
          </p:txBody>
        </p:sp>
      </p:grpSp>
      <p:sp>
        <p:nvSpPr>
          <p:cNvPr id="20" name="TextBox 20"/>
          <p:cNvSpPr txBox="1"/>
          <p:nvPr/>
        </p:nvSpPr>
        <p:spPr>
          <a:xfrm>
            <a:off x="2338521" y="841455"/>
            <a:ext cx="8430248" cy="681799"/>
          </a:xfrm>
          <a:prstGeom prst="rect">
            <a:avLst/>
          </a:prstGeom>
        </p:spPr>
        <p:txBody>
          <a:bodyPr lIns="0" tIns="0" rIns="0" bIns="0" rtlCol="0" anchor="t">
            <a:spAutoFit/>
          </a:bodyPr>
          <a:lstStyle/>
          <a:p>
            <a:pPr>
              <a:lnSpc>
                <a:spcPts val="5327"/>
              </a:lnSpc>
            </a:pPr>
            <a:r>
              <a:rPr lang="en-US" sz="4439">
                <a:solidFill>
                  <a:srgbClr val="FFFFFF"/>
                </a:solidFill>
                <a:latin typeface="Lato 2"/>
              </a:rPr>
              <a:t>Past Mental Health Support</a:t>
            </a:r>
          </a:p>
        </p:txBody>
      </p:sp>
      <p:sp>
        <p:nvSpPr>
          <p:cNvPr id="21" name="TextBox 21"/>
          <p:cNvSpPr txBox="1"/>
          <p:nvPr/>
        </p:nvSpPr>
        <p:spPr>
          <a:xfrm>
            <a:off x="10240782" y="949952"/>
            <a:ext cx="7615652" cy="495265"/>
          </a:xfrm>
          <a:prstGeom prst="rect">
            <a:avLst/>
          </a:prstGeom>
        </p:spPr>
        <p:txBody>
          <a:bodyPr lIns="0" tIns="0" rIns="0" bIns="0" rtlCol="0" anchor="t">
            <a:spAutoFit/>
          </a:bodyPr>
          <a:lstStyle/>
          <a:p>
            <a:pPr>
              <a:lnSpc>
                <a:spcPts val="3933"/>
              </a:lnSpc>
            </a:pPr>
            <a:r>
              <a:rPr lang="en-US" sz="3278">
                <a:solidFill>
                  <a:srgbClr val="FFFFFF"/>
                </a:solidFill>
                <a:latin typeface="Hammersmith One"/>
              </a:rPr>
              <a:t>Awareness of Mental Health Services</a:t>
            </a:r>
          </a:p>
        </p:txBody>
      </p:sp>
      <p:sp>
        <p:nvSpPr>
          <p:cNvPr id="22" name="TextBox 22"/>
          <p:cNvSpPr txBox="1"/>
          <p:nvPr/>
        </p:nvSpPr>
        <p:spPr>
          <a:xfrm>
            <a:off x="10364497" y="4962826"/>
            <a:ext cx="3684111" cy="1205863"/>
          </a:xfrm>
          <a:prstGeom prst="rect">
            <a:avLst/>
          </a:prstGeom>
        </p:spPr>
        <p:txBody>
          <a:bodyPr lIns="0" tIns="0" rIns="0" bIns="0" rtlCol="0" anchor="t">
            <a:spAutoFit/>
          </a:bodyPr>
          <a:lstStyle/>
          <a:p>
            <a:pPr>
              <a:lnSpc>
                <a:spcPts val="4795"/>
              </a:lnSpc>
            </a:pPr>
            <a:r>
              <a:rPr lang="en-US" sz="3996">
                <a:solidFill>
                  <a:srgbClr val="FFFFFF"/>
                </a:solidFill>
                <a:latin typeface="Canva Sans"/>
              </a:rPr>
              <a:t>Impact of Stigmatization</a:t>
            </a:r>
          </a:p>
        </p:txBody>
      </p:sp>
      <p:sp>
        <p:nvSpPr>
          <p:cNvPr id="23" name="TextBox 23"/>
          <p:cNvSpPr txBox="1"/>
          <p:nvPr/>
        </p:nvSpPr>
        <p:spPr>
          <a:xfrm>
            <a:off x="10463297" y="6883525"/>
            <a:ext cx="3261868" cy="1614996"/>
          </a:xfrm>
          <a:prstGeom prst="rect">
            <a:avLst/>
          </a:prstGeom>
        </p:spPr>
        <p:txBody>
          <a:bodyPr lIns="0" tIns="0" rIns="0" bIns="0" rtlCol="0" anchor="t">
            <a:spAutoFit/>
          </a:bodyPr>
          <a:lstStyle/>
          <a:p>
            <a:pPr>
              <a:lnSpc>
                <a:spcPts val="2577"/>
              </a:lnSpc>
            </a:pPr>
            <a:r>
              <a:rPr lang="en-US" sz="2147">
                <a:solidFill>
                  <a:srgbClr val="003049"/>
                </a:solidFill>
                <a:latin typeface="Canva Sans Bold"/>
              </a:rPr>
              <a:t>Fear of stigmatization impacting willingness to seek mental health services reported by 312 participants (69.3%)</a:t>
            </a:r>
          </a:p>
        </p:txBody>
      </p:sp>
      <p:grpSp>
        <p:nvGrpSpPr>
          <p:cNvPr id="24" name="Group 24"/>
          <p:cNvGrpSpPr/>
          <p:nvPr/>
        </p:nvGrpSpPr>
        <p:grpSpPr>
          <a:xfrm>
            <a:off x="1968960" y="4666754"/>
            <a:ext cx="3096688" cy="4653353"/>
            <a:chOff x="0" y="0"/>
            <a:chExt cx="762681" cy="1146071"/>
          </a:xfrm>
        </p:grpSpPr>
        <p:sp>
          <p:nvSpPr>
            <p:cNvPr id="25" name="Freeform 25"/>
            <p:cNvSpPr/>
            <p:nvPr/>
          </p:nvSpPr>
          <p:spPr>
            <a:xfrm>
              <a:off x="0" y="0"/>
              <a:ext cx="762681" cy="1146071"/>
            </a:xfrm>
            <a:custGeom>
              <a:avLst/>
              <a:gdLst/>
              <a:ahLst/>
              <a:cxnLst/>
              <a:rect l="l" t="t" r="r" b="b"/>
              <a:pathLst>
                <a:path w="762681" h="1146071">
                  <a:moveTo>
                    <a:pt x="50001" y="0"/>
                  </a:moveTo>
                  <a:lnTo>
                    <a:pt x="712680" y="0"/>
                  </a:lnTo>
                  <a:cubicBezTo>
                    <a:pt x="740295" y="0"/>
                    <a:pt x="762681" y="22386"/>
                    <a:pt x="762681" y="50001"/>
                  </a:cubicBezTo>
                  <a:lnTo>
                    <a:pt x="762681" y="1096070"/>
                  </a:lnTo>
                  <a:cubicBezTo>
                    <a:pt x="762681" y="1109331"/>
                    <a:pt x="757413" y="1122049"/>
                    <a:pt x="748036" y="1131426"/>
                  </a:cubicBezTo>
                  <a:cubicBezTo>
                    <a:pt x="738659" y="1140803"/>
                    <a:pt x="725941" y="1146071"/>
                    <a:pt x="712680" y="1146071"/>
                  </a:cubicBezTo>
                  <a:lnTo>
                    <a:pt x="50001" y="1146071"/>
                  </a:lnTo>
                  <a:cubicBezTo>
                    <a:pt x="22386" y="1146071"/>
                    <a:pt x="0" y="1123685"/>
                    <a:pt x="0" y="1096070"/>
                  </a:cubicBezTo>
                  <a:lnTo>
                    <a:pt x="0" y="50001"/>
                  </a:lnTo>
                  <a:cubicBezTo>
                    <a:pt x="0" y="22386"/>
                    <a:pt x="22386" y="0"/>
                    <a:pt x="50001" y="0"/>
                  </a:cubicBezTo>
                  <a:close/>
                </a:path>
              </a:pathLst>
            </a:custGeom>
            <a:solidFill>
              <a:srgbClr val="EAE2B7"/>
            </a:solidFill>
            <a:ln cap="sq">
              <a:noFill/>
              <a:prstDash val="solid"/>
              <a:miter/>
            </a:ln>
          </p:spPr>
        </p:sp>
        <p:sp>
          <p:nvSpPr>
            <p:cNvPr id="26" name="TextBox 26"/>
            <p:cNvSpPr txBox="1"/>
            <p:nvPr/>
          </p:nvSpPr>
          <p:spPr>
            <a:xfrm>
              <a:off x="0" y="-38100"/>
              <a:ext cx="762681" cy="1184171"/>
            </a:xfrm>
            <a:prstGeom prst="rect">
              <a:avLst/>
            </a:prstGeom>
          </p:spPr>
          <p:txBody>
            <a:bodyPr lIns="50800" tIns="50800" rIns="50800" bIns="50800" rtlCol="0" anchor="ctr"/>
            <a:lstStyle/>
            <a:p>
              <a:pPr algn="ctr">
                <a:lnSpc>
                  <a:spcPts val="2659"/>
                </a:lnSpc>
                <a:spcBef>
                  <a:spcPct val="0"/>
                </a:spcBef>
              </a:pPr>
              <a:endParaRPr/>
            </a:p>
          </p:txBody>
        </p:sp>
      </p:grpSp>
      <p:sp>
        <p:nvSpPr>
          <p:cNvPr id="27" name="TextBox 27"/>
          <p:cNvSpPr txBox="1"/>
          <p:nvPr/>
        </p:nvSpPr>
        <p:spPr>
          <a:xfrm>
            <a:off x="2165785" y="5839882"/>
            <a:ext cx="2703037" cy="3697505"/>
          </a:xfrm>
          <a:prstGeom prst="rect">
            <a:avLst/>
          </a:prstGeom>
        </p:spPr>
        <p:txBody>
          <a:bodyPr lIns="0" tIns="0" rIns="0" bIns="0" rtlCol="0" anchor="t">
            <a:spAutoFit/>
          </a:bodyPr>
          <a:lstStyle/>
          <a:p>
            <a:pPr>
              <a:lnSpc>
                <a:spcPts val="2646"/>
              </a:lnSpc>
            </a:pPr>
            <a:r>
              <a:rPr lang="en-US" sz="2205">
                <a:solidFill>
                  <a:srgbClr val="231F20"/>
                </a:solidFill>
                <a:latin typeface="Canva Sans Bold"/>
              </a:rPr>
              <a:t>Overall negative experiences reported, with most encountering barriers related to limited awareness, stigma, and cultural differences.</a:t>
            </a:r>
          </a:p>
          <a:p>
            <a:pPr>
              <a:lnSpc>
                <a:spcPts val="2646"/>
              </a:lnSpc>
            </a:pPr>
            <a:endParaRPr/>
          </a:p>
          <a:p>
            <a:pPr>
              <a:lnSpc>
                <a:spcPts val="2646"/>
              </a:lnSpc>
            </a:pPr>
            <a:endParaRPr/>
          </a:p>
        </p:txBody>
      </p:sp>
      <p:sp>
        <p:nvSpPr>
          <p:cNvPr id="28" name="TextBox 28"/>
          <p:cNvSpPr txBox="1"/>
          <p:nvPr/>
        </p:nvSpPr>
        <p:spPr>
          <a:xfrm>
            <a:off x="14867831" y="4507330"/>
            <a:ext cx="2686824" cy="4587150"/>
          </a:xfrm>
          <a:prstGeom prst="rect">
            <a:avLst/>
          </a:prstGeom>
        </p:spPr>
        <p:txBody>
          <a:bodyPr lIns="0" tIns="0" rIns="0" bIns="0" rtlCol="0" anchor="t">
            <a:spAutoFit/>
          </a:bodyPr>
          <a:lstStyle/>
          <a:p>
            <a:pPr>
              <a:lnSpc>
                <a:spcPts val="2498"/>
              </a:lnSpc>
            </a:pPr>
            <a:endParaRPr/>
          </a:p>
          <a:p>
            <a:pPr>
              <a:lnSpc>
                <a:spcPts val="2498"/>
              </a:lnSpc>
            </a:pPr>
            <a:endParaRPr/>
          </a:p>
          <a:p>
            <a:pPr>
              <a:lnSpc>
                <a:spcPts val="3233"/>
              </a:lnSpc>
            </a:pPr>
            <a:r>
              <a:rPr lang="en-US" sz="2694">
                <a:solidFill>
                  <a:srgbClr val="000000"/>
                </a:solidFill>
                <a:latin typeface="Canva Sans Bold"/>
              </a:rPr>
              <a:t>Stigma and Discrimination</a:t>
            </a:r>
          </a:p>
          <a:p>
            <a:pPr>
              <a:lnSpc>
                <a:spcPts val="2498"/>
              </a:lnSpc>
            </a:pPr>
            <a:endParaRPr/>
          </a:p>
          <a:p>
            <a:pPr>
              <a:lnSpc>
                <a:spcPts val="2498"/>
              </a:lnSpc>
            </a:pPr>
            <a:r>
              <a:rPr lang="en-US" sz="2082">
                <a:solidFill>
                  <a:srgbClr val="000000"/>
                </a:solidFill>
                <a:latin typeface="Canva Sans Bold"/>
              </a:rPr>
              <a:t>191 participants reported encountering stigma or discrimination related to mental health within their community or in Newham.</a:t>
            </a:r>
          </a:p>
          <a:p>
            <a:pPr>
              <a:lnSpc>
                <a:spcPts val="2498"/>
              </a:lnSpc>
            </a:pPr>
            <a:endParaRPr/>
          </a:p>
        </p:txBody>
      </p:sp>
      <p:sp>
        <p:nvSpPr>
          <p:cNvPr id="29" name="TextBox 29"/>
          <p:cNvSpPr txBox="1"/>
          <p:nvPr/>
        </p:nvSpPr>
        <p:spPr>
          <a:xfrm>
            <a:off x="10583100" y="1706540"/>
            <a:ext cx="6552337" cy="2030630"/>
          </a:xfrm>
          <a:prstGeom prst="rect">
            <a:avLst/>
          </a:prstGeom>
        </p:spPr>
        <p:txBody>
          <a:bodyPr lIns="0" tIns="0" rIns="0" bIns="0" rtlCol="0" anchor="t">
            <a:spAutoFit/>
          </a:bodyPr>
          <a:lstStyle/>
          <a:p>
            <a:pPr>
              <a:lnSpc>
                <a:spcPts val="3206"/>
              </a:lnSpc>
            </a:pPr>
            <a:r>
              <a:rPr lang="en-US" sz="2672">
                <a:solidFill>
                  <a:srgbClr val="FFFFFF"/>
                </a:solidFill>
                <a:latin typeface="Canva Sans"/>
              </a:rPr>
              <a:t>121 Learned about mental health services from various sources, including community events (50%), online resources (30%), and GP referrals (20%</a:t>
            </a:r>
          </a:p>
          <a:p>
            <a:pPr>
              <a:lnSpc>
                <a:spcPts val="3206"/>
              </a:lnSpc>
            </a:pPr>
            <a:endParaRPr/>
          </a:p>
        </p:txBody>
      </p:sp>
      <p:sp>
        <p:nvSpPr>
          <p:cNvPr id="30" name="TextBox 30"/>
          <p:cNvSpPr txBox="1"/>
          <p:nvPr/>
        </p:nvSpPr>
        <p:spPr>
          <a:xfrm>
            <a:off x="2166045" y="1012621"/>
            <a:ext cx="6783144" cy="3317996"/>
          </a:xfrm>
          <a:prstGeom prst="rect">
            <a:avLst/>
          </a:prstGeom>
        </p:spPr>
        <p:txBody>
          <a:bodyPr lIns="0" tIns="0" rIns="0" bIns="0" rtlCol="0" anchor="t">
            <a:spAutoFit/>
          </a:bodyPr>
          <a:lstStyle/>
          <a:p>
            <a:pPr algn="just">
              <a:lnSpc>
                <a:spcPts val="2930"/>
              </a:lnSpc>
            </a:pPr>
            <a:endParaRPr/>
          </a:p>
          <a:p>
            <a:pPr algn="just">
              <a:lnSpc>
                <a:spcPts val="2930"/>
              </a:lnSpc>
            </a:pPr>
            <a:endParaRPr/>
          </a:p>
          <a:p>
            <a:pPr algn="just">
              <a:lnSpc>
                <a:spcPts val="2930"/>
              </a:lnSpc>
            </a:pPr>
            <a:r>
              <a:rPr lang="en-US" sz="2441">
                <a:solidFill>
                  <a:srgbClr val="FFFFFF"/>
                </a:solidFill>
                <a:latin typeface="Lato 2"/>
              </a:rPr>
              <a:t>Sought mental health support in Newham: 120 participants (26.7%)</a:t>
            </a:r>
          </a:p>
          <a:p>
            <a:pPr algn="just">
              <a:lnSpc>
                <a:spcPts val="2930"/>
              </a:lnSpc>
            </a:pPr>
            <a:r>
              <a:rPr lang="en-US" sz="2441">
                <a:solidFill>
                  <a:srgbClr val="FFFFFF"/>
                </a:solidFill>
                <a:latin typeface="Lato 2"/>
              </a:rPr>
              <a:t>Types of support: Counseling (80 participants), therapy (30 participants), support groups (10 participants).</a:t>
            </a:r>
          </a:p>
          <a:p>
            <a:pPr algn="just">
              <a:lnSpc>
                <a:spcPts val="2930"/>
              </a:lnSpc>
            </a:pPr>
            <a:endParaRPr/>
          </a:p>
          <a:p>
            <a:pPr algn="just">
              <a:lnSpc>
                <a:spcPts val="2930"/>
              </a:lnSpc>
            </a:pPr>
            <a:endParaRPr/>
          </a:p>
        </p:txBody>
      </p:sp>
      <p:sp>
        <p:nvSpPr>
          <p:cNvPr id="31" name="TextBox 31"/>
          <p:cNvSpPr txBox="1"/>
          <p:nvPr/>
        </p:nvSpPr>
        <p:spPr>
          <a:xfrm>
            <a:off x="1860426" y="4768666"/>
            <a:ext cx="3096688" cy="832667"/>
          </a:xfrm>
          <a:prstGeom prst="rect">
            <a:avLst/>
          </a:prstGeom>
        </p:spPr>
        <p:txBody>
          <a:bodyPr lIns="0" tIns="0" rIns="0" bIns="0" rtlCol="0" anchor="t">
            <a:spAutoFit/>
          </a:bodyPr>
          <a:lstStyle/>
          <a:p>
            <a:pPr algn="ctr">
              <a:lnSpc>
                <a:spcPts val="3346"/>
              </a:lnSpc>
              <a:spcBef>
                <a:spcPct val="0"/>
              </a:spcBef>
            </a:pPr>
            <a:r>
              <a:rPr lang="en-US" sz="2390">
                <a:solidFill>
                  <a:srgbClr val="231F20"/>
                </a:solidFill>
                <a:latin typeface="Open Sans Extra Bold"/>
              </a:rPr>
              <a:t>Accessing Mental Health Services</a:t>
            </a:r>
          </a:p>
        </p:txBody>
      </p:sp>
      <p:sp>
        <p:nvSpPr>
          <p:cNvPr id="32" name="TextBox 32"/>
          <p:cNvSpPr txBox="1"/>
          <p:nvPr/>
        </p:nvSpPr>
        <p:spPr>
          <a:xfrm>
            <a:off x="5340272" y="4804780"/>
            <a:ext cx="4237348" cy="3549836"/>
          </a:xfrm>
          <a:prstGeom prst="rect">
            <a:avLst/>
          </a:prstGeom>
        </p:spPr>
        <p:txBody>
          <a:bodyPr lIns="0" tIns="0" rIns="0" bIns="0" rtlCol="0" anchor="t">
            <a:spAutoFit/>
          </a:bodyPr>
          <a:lstStyle/>
          <a:p>
            <a:pPr>
              <a:lnSpc>
                <a:spcPts val="3519"/>
              </a:lnSpc>
            </a:pPr>
            <a:r>
              <a:rPr lang="en-US" sz="2514">
                <a:solidFill>
                  <a:srgbClr val="000000"/>
                </a:solidFill>
                <a:latin typeface="Lato 2"/>
              </a:rPr>
              <a:t>Hesitancy</a:t>
            </a:r>
          </a:p>
          <a:p>
            <a:pPr>
              <a:lnSpc>
                <a:spcPts val="3519"/>
              </a:lnSpc>
            </a:pPr>
            <a:endParaRPr/>
          </a:p>
          <a:p>
            <a:pPr>
              <a:lnSpc>
                <a:spcPts val="3519"/>
              </a:lnSpc>
              <a:spcBef>
                <a:spcPct val="0"/>
              </a:spcBef>
            </a:pPr>
            <a:r>
              <a:rPr lang="en-US" sz="2514">
                <a:solidFill>
                  <a:srgbClr val="000000"/>
                </a:solidFill>
                <a:latin typeface="Lato 2"/>
              </a:rPr>
              <a:t>Generally hesitant to discuss mental health concerns with healthcare professionals, with only 23% feeling understood in terms of their cultural background and needs.</a:t>
            </a:r>
          </a:p>
        </p:txBody>
      </p:sp>
      <p:sp>
        <p:nvSpPr>
          <p:cNvPr id="33" name="TextBox 33"/>
          <p:cNvSpPr txBox="1"/>
          <p:nvPr/>
        </p:nvSpPr>
        <p:spPr>
          <a:xfrm rot="5400000">
            <a:off x="-2977074" y="5144128"/>
            <a:ext cx="7767455" cy="612146"/>
          </a:xfrm>
          <a:prstGeom prst="rect">
            <a:avLst/>
          </a:prstGeom>
        </p:spPr>
        <p:txBody>
          <a:bodyPr lIns="0" tIns="0" rIns="0" bIns="0" rtlCol="0" anchor="t">
            <a:spAutoFit/>
          </a:bodyPr>
          <a:lstStyle/>
          <a:p>
            <a:pPr algn="ctr">
              <a:lnSpc>
                <a:spcPts val="4600"/>
              </a:lnSpc>
            </a:pPr>
            <a:r>
              <a:rPr lang="en-US" sz="4600">
                <a:solidFill>
                  <a:srgbClr val="FFFFFF"/>
                </a:solidFill>
                <a:latin typeface="Hammersmith One"/>
              </a:rPr>
              <a:t>DEMOGRAPHICS &amp; FINDINGS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3049"/>
        </a:solidFill>
        <a:effectLst/>
      </p:bgPr>
    </p:bg>
    <p:spTree>
      <p:nvGrpSpPr>
        <p:cNvPr id="1" name=""/>
        <p:cNvGrpSpPr/>
        <p:nvPr/>
      </p:nvGrpSpPr>
      <p:grpSpPr>
        <a:xfrm>
          <a:off x="0" y="0"/>
          <a:ext cx="0" cy="0"/>
          <a:chOff x="0" y="0"/>
          <a:chExt cx="0" cy="0"/>
        </a:xfrm>
      </p:grpSpPr>
      <p:grpSp>
        <p:nvGrpSpPr>
          <p:cNvPr id="2" name="Group 2"/>
          <p:cNvGrpSpPr/>
          <p:nvPr/>
        </p:nvGrpSpPr>
        <p:grpSpPr>
          <a:xfrm>
            <a:off x="1766734" y="930119"/>
            <a:ext cx="10374244" cy="4374646"/>
            <a:chOff x="0" y="0"/>
            <a:chExt cx="3492097" cy="1472559"/>
          </a:xfrm>
        </p:grpSpPr>
        <p:sp>
          <p:nvSpPr>
            <p:cNvPr id="3" name="Freeform 3"/>
            <p:cNvSpPr/>
            <p:nvPr/>
          </p:nvSpPr>
          <p:spPr>
            <a:xfrm>
              <a:off x="0" y="0"/>
              <a:ext cx="3492097" cy="1472559"/>
            </a:xfrm>
            <a:custGeom>
              <a:avLst/>
              <a:gdLst/>
              <a:ahLst/>
              <a:cxnLst/>
              <a:rect l="l" t="t" r="r" b="b"/>
              <a:pathLst>
                <a:path w="3492097" h="1472559">
                  <a:moveTo>
                    <a:pt x="14925" y="0"/>
                  </a:moveTo>
                  <a:lnTo>
                    <a:pt x="3477172" y="0"/>
                  </a:lnTo>
                  <a:cubicBezTo>
                    <a:pt x="3485415" y="0"/>
                    <a:pt x="3492097" y="6682"/>
                    <a:pt x="3492097" y="14925"/>
                  </a:cubicBezTo>
                  <a:lnTo>
                    <a:pt x="3492097" y="1457634"/>
                  </a:lnTo>
                  <a:cubicBezTo>
                    <a:pt x="3492097" y="1465877"/>
                    <a:pt x="3485415" y="1472559"/>
                    <a:pt x="3477172" y="1472559"/>
                  </a:cubicBezTo>
                  <a:lnTo>
                    <a:pt x="14925" y="1472559"/>
                  </a:lnTo>
                  <a:cubicBezTo>
                    <a:pt x="6682" y="1472559"/>
                    <a:pt x="0" y="1465877"/>
                    <a:pt x="0" y="1457634"/>
                  </a:cubicBezTo>
                  <a:lnTo>
                    <a:pt x="0" y="14925"/>
                  </a:lnTo>
                  <a:cubicBezTo>
                    <a:pt x="0" y="6682"/>
                    <a:pt x="6682" y="0"/>
                    <a:pt x="14925" y="0"/>
                  </a:cubicBezTo>
                  <a:close/>
                </a:path>
              </a:pathLst>
            </a:custGeom>
            <a:solidFill>
              <a:srgbClr val="E65CAB"/>
            </a:solidFill>
            <a:ln cap="sq">
              <a:noFill/>
              <a:prstDash val="solid"/>
              <a:miter/>
            </a:ln>
          </p:spPr>
        </p:sp>
        <p:sp>
          <p:nvSpPr>
            <p:cNvPr id="4" name="TextBox 4"/>
            <p:cNvSpPr txBox="1"/>
            <p:nvPr/>
          </p:nvSpPr>
          <p:spPr>
            <a:xfrm>
              <a:off x="0" y="-38100"/>
              <a:ext cx="3492097" cy="1510659"/>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12912034" y="1625592"/>
            <a:ext cx="4347266" cy="7713425"/>
          </a:xfrm>
          <a:custGeom>
            <a:avLst/>
            <a:gdLst/>
            <a:ahLst/>
            <a:cxnLst/>
            <a:rect l="l" t="t" r="r" b="b"/>
            <a:pathLst>
              <a:path w="4347266" h="7713425">
                <a:moveTo>
                  <a:pt x="0" y="0"/>
                </a:moveTo>
                <a:lnTo>
                  <a:pt x="4347266" y="0"/>
                </a:lnTo>
                <a:lnTo>
                  <a:pt x="4347266" y="7713425"/>
                </a:lnTo>
                <a:lnTo>
                  <a:pt x="0" y="7713425"/>
                </a:lnTo>
                <a:lnTo>
                  <a:pt x="0" y="0"/>
                </a:lnTo>
                <a:close/>
              </a:path>
            </a:pathLst>
          </a:custGeom>
          <a:blipFill>
            <a:blip r:embed="rId2"/>
            <a:stretch>
              <a:fillRect l="-172235" r="-43198"/>
            </a:stretch>
          </a:blipFill>
        </p:spPr>
      </p:sp>
      <p:grpSp>
        <p:nvGrpSpPr>
          <p:cNvPr id="6" name="Group 6"/>
          <p:cNvGrpSpPr/>
          <p:nvPr/>
        </p:nvGrpSpPr>
        <p:grpSpPr>
          <a:xfrm>
            <a:off x="1766734" y="5701887"/>
            <a:ext cx="4320903" cy="3413776"/>
            <a:chOff x="0" y="0"/>
            <a:chExt cx="2136304" cy="1687810"/>
          </a:xfrm>
        </p:grpSpPr>
        <p:sp>
          <p:nvSpPr>
            <p:cNvPr id="7" name="Freeform 7"/>
            <p:cNvSpPr/>
            <p:nvPr/>
          </p:nvSpPr>
          <p:spPr>
            <a:xfrm>
              <a:off x="0" y="0"/>
              <a:ext cx="2136304" cy="1687810"/>
            </a:xfrm>
            <a:custGeom>
              <a:avLst/>
              <a:gdLst/>
              <a:ahLst/>
              <a:cxnLst/>
              <a:rect l="l" t="t" r="r" b="b"/>
              <a:pathLst>
                <a:path w="2136304" h="1687810">
                  <a:moveTo>
                    <a:pt x="35835" y="0"/>
                  </a:moveTo>
                  <a:lnTo>
                    <a:pt x="2100469" y="0"/>
                  </a:lnTo>
                  <a:cubicBezTo>
                    <a:pt x="2120260" y="0"/>
                    <a:pt x="2136304" y="16044"/>
                    <a:pt x="2136304" y="35835"/>
                  </a:cubicBezTo>
                  <a:lnTo>
                    <a:pt x="2136304" y="1651975"/>
                  </a:lnTo>
                  <a:cubicBezTo>
                    <a:pt x="2136304" y="1671766"/>
                    <a:pt x="2120260" y="1687810"/>
                    <a:pt x="2100469" y="1687810"/>
                  </a:cubicBezTo>
                  <a:lnTo>
                    <a:pt x="35835" y="1687810"/>
                  </a:lnTo>
                  <a:cubicBezTo>
                    <a:pt x="16044" y="1687810"/>
                    <a:pt x="0" y="1671766"/>
                    <a:pt x="0" y="1651975"/>
                  </a:cubicBezTo>
                  <a:lnTo>
                    <a:pt x="0" y="35835"/>
                  </a:lnTo>
                  <a:cubicBezTo>
                    <a:pt x="0" y="16044"/>
                    <a:pt x="16044" y="0"/>
                    <a:pt x="35835" y="0"/>
                  </a:cubicBezTo>
                  <a:close/>
                </a:path>
              </a:pathLst>
            </a:custGeom>
            <a:solidFill>
              <a:srgbClr val="F2C436"/>
            </a:solidFill>
            <a:ln cap="sq">
              <a:noFill/>
              <a:prstDash val="solid"/>
              <a:miter/>
            </a:ln>
          </p:spPr>
        </p:sp>
        <p:sp>
          <p:nvSpPr>
            <p:cNvPr id="8" name="TextBox 8"/>
            <p:cNvSpPr txBox="1"/>
            <p:nvPr/>
          </p:nvSpPr>
          <p:spPr>
            <a:xfrm>
              <a:off x="0" y="-38100"/>
              <a:ext cx="2136304" cy="1725910"/>
            </a:xfrm>
            <a:prstGeom prst="rect">
              <a:avLst/>
            </a:prstGeom>
          </p:spPr>
          <p:txBody>
            <a:bodyPr lIns="50800" tIns="50800" rIns="50800" bIns="50800" rtlCol="0" anchor="ctr"/>
            <a:lstStyle/>
            <a:p>
              <a:pPr algn="ctr">
                <a:lnSpc>
                  <a:spcPts val="2659"/>
                </a:lnSpc>
                <a:spcBef>
                  <a:spcPct val="0"/>
                </a:spcBef>
              </a:pPr>
              <a:endParaRPr/>
            </a:p>
          </p:txBody>
        </p:sp>
      </p:grpSp>
      <p:sp>
        <p:nvSpPr>
          <p:cNvPr id="9" name="TextBox 9"/>
          <p:cNvSpPr txBox="1"/>
          <p:nvPr/>
        </p:nvSpPr>
        <p:spPr>
          <a:xfrm>
            <a:off x="2141239" y="6029357"/>
            <a:ext cx="3817094" cy="2758837"/>
          </a:xfrm>
          <a:prstGeom prst="rect">
            <a:avLst/>
          </a:prstGeom>
        </p:spPr>
        <p:txBody>
          <a:bodyPr lIns="0" tIns="0" rIns="0" bIns="0" rtlCol="0" anchor="t">
            <a:spAutoFit/>
          </a:bodyPr>
          <a:lstStyle/>
          <a:p>
            <a:pPr>
              <a:lnSpc>
                <a:spcPts val="3442"/>
              </a:lnSpc>
            </a:pPr>
            <a:r>
              <a:rPr lang="en-US" sz="2868" spc="-57">
                <a:solidFill>
                  <a:srgbClr val="003049"/>
                </a:solidFill>
                <a:latin typeface="Hammersmith One"/>
              </a:rPr>
              <a:t>Barriers in Accessing Mental Health Services</a:t>
            </a:r>
          </a:p>
          <a:p>
            <a:pPr>
              <a:lnSpc>
                <a:spcPts val="2533"/>
              </a:lnSpc>
            </a:pPr>
            <a:r>
              <a:rPr lang="en-US" sz="2111" spc="-42">
                <a:solidFill>
                  <a:srgbClr val="003049"/>
                </a:solidFill>
                <a:latin typeface="Hammersmith One"/>
              </a:rPr>
              <a:t>Negative experiences and barriers has led  to a lack of timely and appropriate mental health support, impacting emotional well-being.</a:t>
            </a:r>
          </a:p>
          <a:p>
            <a:pPr>
              <a:lnSpc>
                <a:spcPts val="2533"/>
              </a:lnSpc>
            </a:pPr>
            <a:endParaRPr/>
          </a:p>
        </p:txBody>
      </p:sp>
      <p:sp>
        <p:nvSpPr>
          <p:cNvPr id="10" name="TextBox 10"/>
          <p:cNvSpPr txBox="1"/>
          <p:nvPr/>
        </p:nvSpPr>
        <p:spPr>
          <a:xfrm>
            <a:off x="2188821" y="1212098"/>
            <a:ext cx="9530070" cy="4092667"/>
          </a:xfrm>
          <a:prstGeom prst="rect">
            <a:avLst/>
          </a:prstGeom>
        </p:spPr>
        <p:txBody>
          <a:bodyPr lIns="0" tIns="0" rIns="0" bIns="0" rtlCol="0" anchor="t">
            <a:spAutoFit/>
          </a:bodyPr>
          <a:lstStyle/>
          <a:p>
            <a:pPr>
              <a:lnSpc>
                <a:spcPts val="2492"/>
              </a:lnSpc>
            </a:pPr>
            <a:r>
              <a:rPr lang="en-US" sz="2077">
                <a:solidFill>
                  <a:srgbClr val="FFFFFF"/>
                </a:solidFill>
                <a:latin typeface="Canva Sans"/>
              </a:rPr>
              <a:t>Not Being Registered with a GP:</a:t>
            </a:r>
          </a:p>
          <a:p>
            <a:pPr marL="448518" lvl="1" indent="-224259">
              <a:lnSpc>
                <a:spcPts val="2492"/>
              </a:lnSpc>
              <a:buFont typeface="Arial"/>
              <a:buChar char="•"/>
            </a:pPr>
            <a:r>
              <a:rPr lang="en-US" sz="2077">
                <a:solidFill>
                  <a:srgbClr val="FFFFFF"/>
                </a:solidFill>
                <a:latin typeface="Canva Sans"/>
              </a:rPr>
              <a:t>33.3% of participants reported not being registered with a GP in Newham.</a:t>
            </a:r>
          </a:p>
          <a:p>
            <a:pPr marL="448518" lvl="1" indent="-224259">
              <a:lnSpc>
                <a:spcPts val="2492"/>
              </a:lnSpc>
              <a:buFont typeface="Arial"/>
              <a:buChar char="•"/>
            </a:pPr>
            <a:r>
              <a:rPr lang="en-US" sz="2077">
                <a:solidFill>
                  <a:srgbClr val="FFFFFF"/>
                </a:solidFill>
                <a:latin typeface="Canva Sans"/>
              </a:rPr>
              <a:t>Lack of GP registration has resulted in limited access to regular healthcare services.</a:t>
            </a:r>
          </a:p>
          <a:p>
            <a:pPr marL="448518" lvl="1" indent="-224259">
              <a:lnSpc>
                <a:spcPts val="2492"/>
              </a:lnSpc>
              <a:buFont typeface="Arial"/>
              <a:buChar char="•"/>
            </a:pPr>
            <a:r>
              <a:rPr lang="en-US" sz="2077">
                <a:solidFill>
                  <a:srgbClr val="FFFFFF"/>
                </a:solidFill>
                <a:latin typeface="Canva Sans"/>
              </a:rPr>
              <a:t>This has impacted on overall health and well-being due to delays in accessing necessary medical interventions.</a:t>
            </a:r>
          </a:p>
          <a:p>
            <a:pPr marL="448518" lvl="1" indent="-224259">
              <a:lnSpc>
                <a:spcPts val="2492"/>
              </a:lnSpc>
              <a:buFont typeface="Arial"/>
              <a:buChar char="•"/>
            </a:pPr>
            <a:r>
              <a:rPr lang="en-US" sz="2077">
                <a:solidFill>
                  <a:srgbClr val="FFFFFF"/>
                </a:solidFill>
                <a:latin typeface="Canva Sans"/>
              </a:rPr>
              <a:t>Absence of regular check-ups and timely medical advice has contributed to increased stress and health-related concerns.</a:t>
            </a:r>
          </a:p>
          <a:p>
            <a:pPr marL="448518" lvl="1" indent="-224259">
              <a:lnSpc>
                <a:spcPts val="2492"/>
              </a:lnSpc>
              <a:buFont typeface="Arial"/>
              <a:buChar char="•"/>
            </a:pPr>
            <a:r>
              <a:rPr lang="en-US" sz="2077">
                <a:solidFill>
                  <a:srgbClr val="FFFFFF"/>
                </a:solidFill>
                <a:latin typeface="Canva Sans"/>
              </a:rPr>
              <a:t>Addressing barriers to GP registration is crucial for ensuring comprehensive healthcare and promoting holistic mental well-being within the South Asian women community in Newham.</a:t>
            </a:r>
          </a:p>
          <a:p>
            <a:pPr>
              <a:lnSpc>
                <a:spcPts val="2492"/>
              </a:lnSpc>
            </a:pPr>
            <a:endParaRPr/>
          </a:p>
        </p:txBody>
      </p:sp>
      <p:grpSp>
        <p:nvGrpSpPr>
          <p:cNvPr id="11" name="Group 11"/>
          <p:cNvGrpSpPr/>
          <p:nvPr/>
        </p:nvGrpSpPr>
        <p:grpSpPr>
          <a:xfrm>
            <a:off x="6379814" y="5701887"/>
            <a:ext cx="6346482" cy="3413776"/>
            <a:chOff x="0" y="0"/>
            <a:chExt cx="2136304" cy="1149119"/>
          </a:xfrm>
        </p:grpSpPr>
        <p:sp>
          <p:nvSpPr>
            <p:cNvPr id="12" name="Freeform 12"/>
            <p:cNvSpPr/>
            <p:nvPr/>
          </p:nvSpPr>
          <p:spPr>
            <a:xfrm>
              <a:off x="0" y="0"/>
              <a:ext cx="2136304" cy="1149119"/>
            </a:xfrm>
            <a:custGeom>
              <a:avLst/>
              <a:gdLst/>
              <a:ahLst/>
              <a:cxnLst/>
              <a:rect l="l" t="t" r="r" b="b"/>
              <a:pathLst>
                <a:path w="2136304" h="1149119">
                  <a:moveTo>
                    <a:pt x="24398" y="0"/>
                  </a:moveTo>
                  <a:lnTo>
                    <a:pt x="2111906" y="0"/>
                  </a:lnTo>
                  <a:cubicBezTo>
                    <a:pt x="2118377" y="0"/>
                    <a:pt x="2124582" y="2570"/>
                    <a:pt x="2129158" y="7146"/>
                  </a:cubicBezTo>
                  <a:cubicBezTo>
                    <a:pt x="2133733" y="11721"/>
                    <a:pt x="2136304" y="17927"/>
                    <a:pt x="2136304" y="24398"/>
                  </a:cubicBezTo>
                  <a:lnTo>
                    <a:pt x="2136304" y="1124721"/>
                  </a:lnTo>
                  <a:cubicBezTo>
                    <a:pt x="2136304" y="1131192"/>
                    <a:pt x="2133733" y="1137397"/>
                    <a:pt x="2129158" y="1141973"/>
                  </a:cubicBezTo>
                  <a:cubicBezTo>
                    <a:pt x="2124582" y="1146548"/>
                    <a:pt x="2118377" y="1149119"/>
                    <a:pt x="2111906" y="1149119"/>
                  </a:cubicBezTo>
                  <a:lnTo>
                    <a:pt x="24398" y="1149119"/>
                  </a:lnTo>
                  <a:cubicBezTo>
                    <a:pt x="10923" y="1149119"/>
                    <a:pt x="0" y="1138196"/>
                    <a:pt x="0" y="1124721"/>
                  </a:cubicBezTo>
                  <a:lnTo>
                    <a:pt x="0" y="24398"/>
                  </a:lnTo>
                  <a:cubicBezTo>
                    <a:pt x="0" y="10923"/>
                    <a:pt x="10923" y="0"/>
                    <a:pt x="24398" y="0"/>
                  </a:cubicBezTo>
                  <a:close/>
                </a:path>
              </a:pathLst>
            </a:custGeom>
            <a:solidFill>
              <a:srgbClr val="D9704A"/>
            </a:solidFill>
            <a:ln cap="sq">
              <a:noFill/>
              <a:prstDash val="solid"/>
              <a:miter/>
            </a:ln>
          </p:spPr>
        </p:sp>
        <p:sp>
          <p:nvSpPr>
            <p:cNvPr id="13" name="TextBox 13"/>
            <p:cNvSpPr txBox="1"/>
            <p:nvPr/>
          </p:nvSpPr>
          <p:spPr>
            <a:xfrm>
              <a:off x="0" y="-38100"/>
              <a:ext cx="2136304" cy="1187219"/>
            </a:xfrm>
            <a:prstGeom prst="rect">
              <a:avLst/>
            </a:prstGeom>
          </p:spPr>
          <p:txBody>
            <a:bodyPr lIns="50800" tIns="50800" rIns="50800" bIns="50800" rtlCol="0" anchor="ctr"/>
            <a:lstStyle/>
            <a:p>
              <a:pPr algn="ctr">
                <a:lnSpc>
                  <a:spcPts val="2659"/>
                </a:lnSpc>
                <a:spcBef>
                  <a:spcPct val="0"/>
                </a:spcBef>
              </a:pPr>
              <a:endParaRPr/>
            </a:p>
          </p:txBody>
        </p:sp>
      </p:grpSp>
      <p:sp>
        <p:nvSpPr>
          <p:cNvPr id="14" name="TextBox 14"/>
          <p:cNvSpPr txBox="1"/>
          <p:nvPr/>
        </p:nvSpPr>
        <p:spPr>
          <a:xfrm>
            <a:off x="6965132" y="6076827"/>
            <a:ext cx="5068026" cy="2715260"/>
          </a:xfrm>
          <a:prstGeom prst="rect">
            <a:avLst/>
          </a:prstGeom>
        </p:spPr>
        <p:txBody>
          <a:bodyPr lIns="0" tIns="0" rIns="0" bIns="0" rtlCol="0" anchor="t">
            <a:spAutoFit/>
          </a:bodyPr>
          <a:lstStyle/>
          <a:p>
            <a:pPr>
              <a:lnSpc>
                <a:spcPts val="3201"/>
              </a:lnSpc>
            </a:pPr>
            <a:r>
              <a:rPr lang="en-US" sz="2668">
                <a:solidFill>
                  <a:srgbClr val="FFFFFF"/>
                </a:solidFill>
                <a:latin typeface="Canva Sans"/>
              </a:rPr>
              <a:t>Cultural Barriers and Language</a:t>
            </a:r>
          </a:p>
          <a:p>
            <a:pPr>
              <a:lnSpc>
                <a:spcPts val="2608"/>
              </a:lnSpc>
            </a:pPr>
            <a:r>
              <a:rPr lang="en-US" sz="2174">
                <a:solidFill>
                  <a:srgbClr val="FFFFFF"/>
                </a:solidFill>
                <a:latin typeface="Canva Sans"/>
              </a:rPr>
              <a:t>Language barriers have hindered effective communication with healthcare professionals and limit access to mental health resources, potentially causing frustration and stress.</a:t>
            </a:r>
          </a:p>
          <a:p>
            <a:pPr>
              <a:lnSpc>
                <a:spcPts val="2608"/>
              </a:lnSpc>
            </a:pPr>
            <a:endParaRPr/>
          </a:p>
        </p:txBody>
      </p:sp>
      <p:sp>
        <p:nvSpPr>
          <p:cNvPr id="15" name="TextBox 15"/>
          <p:cNvSpPr txBox="1"/>
          <p:nvPr/>
        </p:nvSpPr>
        <p:spPr>
          <a:xfrm rot="5400000">
            <a:off x="-2977074" y="5144128"/>
            <a:ext cx="7767455" cy="612146"/>
          </a:xfrm>
          <a:prstGeom prst="rect">
            <a:avLst/>
          </a:prstGeom>
        </p:spPr>
        <p:txBody>
          <a:bodyPr lIns="0" tIns="0" rIns="0" bIns="0" rtlCol="0" anchor="t">
            <a:spAutoFit/>
          </a:bodyPr>
          <a:lstStyle/>
          <a:p>
            <a:pPr algn="ctr">
              <a:lnSpc>
                <a:spcPts val="4600"/>
              </a:lnSpc>
            </a:pPr>
            <a:r>
              <a:rPr lang="en-US" sz="4600">
                <a:solidFill>
                  <a:srgbClr val="FFFFFF"/>
                </a:solidFill>
                <a:latin typeface="Hammersmith One"/>
              </a:rPr>
              <a:t> FINDINGS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3049"/>
        </a:solidFill>
        <a:effectLst/>
      </p:bgPr>
    </p:bg>
    <p:spTree>
      <p:nvGrpSpPr>
        <p:cNvPr id="1" name=""/>
        <p:cNvGrpSpPr/>
        <p:nvPr/>
      </p:nvGrpSpPr>
      <p:grpSpPr>
        <a:xfrm>
          <a:off x="0" y="0"/>
          <a:ext cx="0" cy="0"/>
          <a:chOff x="0" y="0"/>
          <a:chExt cx="0" cy="0"/>
        </a:xfrm>
      </p:grpSpPr>
      <p:grpSp>
        <p:nvGrpSpPr>
          <p:cNvPr id="2" name="Group 2"/>
          <p:cNvGrpSpPr/>
          <p:nvPr/>
        </p:nvGrpSpPr>
        <p:grpSpPr>
          <a:xfrm>
            <a:off x="1836969" y="1182491"/>
            <a:ext cx="4884788" cy="3388778"/>
            <a:chOff x="0" y="0"/>
            <a:chExt cx="1656409" cy="1149119"/>
          </a:xfrm>
        </p:grpSpPr>
        <p:sp>
          <p:nvSpPr>
            <p:cNvPr id="3" name="Freeform 3"/>
            <p:cNvSpPr/>
            <p:nvPr/>
          </p:nvSpPr>
          <p:spPr>
            <a:xfrm>
              <a:off x="0" y="0"/>
              <a:ext cx="1656409" cy="1149119"/>
            </a:xfrm>
            <a:custGeom>
              <a:avLst/>
              <a:gdLst/>
              <a:ahLst/>
              <a:cxnLst/>
              <a:rect l="l" t="t" r="r" b="b"/>
              <a:pathLst>
                <a:path w="1656409" h="1149119">
                  <a:moveTo>
                    <a:pt x="31698" y="0"/>
                  </a:moveTo>
                  <a:lnTo>
                    <a:pt x="1624711" y="0"/>
                  </a:lnTo>
                  <a:cubicBezTo>
                    <a:pt x="1642217" y="0"/>
                    <a:pt x="1656409" y="14192"/>
                    <a:pt x="1656409" y="31698"/>
                  </a:cubicBezTo>
                  <a:lnTo>
                    <a:pt x="1656409" y="1117421"/>
                  </a:lnTo>
                  <a:cubicBezTo>
                    <a:pt x="1656409" y="1125828"/>
                    <a:pt x="1653069" y="1133890"/>
                    <a:pt x="1647125" y="1139835"/>
                  </a:cubicBezTo>
                  <a:cubicBezTo>
                    <a:pt x="1641180" y="1145779"/>
                    <a:pt x="1633118" y="1149119"/>
                    <a:pt x="1624711" y="1149119"/>
                  </a:cubicBezTo>
                  <a:lnTo>
                    <a:pt x="31698" y="1149119"/>
                  </a:lnTo>
                  <a:cubicBezTo>
                    <a:pt x="23291" y="1149119"/>
                    <a:pt x="15229" y="1145779"/>
                    <a:pt x="9284" y="1139835"/>
                  </a:cubicBezTo>
                  <a:cubicBezTo>
                    <a:pt x="3340" y="1133890"/>
                    <a:pt x="0" y="1125828"/>
                    <a:pt x="0" y="1117421"/>
                  </a:cubicBezTo>
                  <a:lnTo>
                    <a:pt x="0" y="31698"/>
                  </a:lnTo>
                  <a:cubicBezTo>
                    <a:pt x="0" y="23291"/>
                    <a:pt x="3340" y="15229"/>
                    <a:pt x="9284" y="9284"/>
                  </a:cubicBezTo>
                  <a:cubicBezTo>
                    <a:pt x="15229" y="3340"/>
                    <a:pt x="23291" y="0"/>
                    <a:pt x="31698" y="0"/>
                  </a:cubicBezTo>
                  <a:close/>
                </a:path>
              </a:pathLst>
            </a:custGeom>
            <a:solidFill>
              <a:srgbClr val="FFDE59"/>
            </a:solidFill>
            <a:ln cap="sq">
              <a:noFill/>
              <a:prstDash val="solid"/>
              <a:miter/>
            </a:ln>
          </p:spPr>
        </p:sp>
        <p:sp>
          <p:nvSpPr>
            <p:cNvPr id="4" name="TextBox 4"/>
            <p:cNvSpPr txBox="1"/>
            <p:nvPr/>
          </p:nvSpPr>
          <p:spPr>
            <a:xfrm>
              <a:off x="0" y="-38100"/>
              <a:ext cx="1656409" cy="1187219"/>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836969" y="5048799"/>
            <a:ext cx="4289262" cy="3388778"/>
            <a:chOff x="0" y="0"/>
            <a:chExt cx="2136304" cy="1687810"/>
          </a:xfrm>
        </p:grpSpPr>
        <p:sp>
          <p:nvSpPr>
            <p:cNvPr id="6" name="Freeform 6"/>
            <p:cNvSpPr/>
            <p:nvPr/>
          </p:nvSpPr>
          <p:spPr>
            <a:xfrm>
              <a:off x="0" y="0"/>
              <a:ext cx="2136304" cy="1687810"/>
            </a:xfrm>
            <a:custGeom>
              <a:avLst/>
              <a:gdLst/>
              <a:ahLst/>
              <a:cxnLst/>
              <a:rect l="l" t="t" r="r" b="b"/>
              <a:pathLst>
                <a:path w="2136304" h="1687810">
                  <a:moveTo>
                    <a:pt x="36099" y="0"/>
                  </a:moveTo>
                  <a:lnTo>
                    <a:pt x="2100204" y="0"/>
                  </a:lnTo>
                  <a:cubicBezTo>
                    <a:pt x="2109779" y="0"/>
                    <a:pt x="2118960" y="3803"/>
                    <a:pt x="2125730" y="10573"/>
                  </a:cubicBezTo>
                  <a:cubicBezTo>
                    <a:pt x="2132500" y="17343"/>
                    <a:pt x="2136304" y="26525"/>
                    <a:pt x="2136304" y="36099"/>
                  </a:cubicBezTo>
                  <a:lnTo>
                    <a:pt x="2136304" y="1651711"/>
                  </a:lnTo>
                  <a:cubicBezTo>
                    <a:pt x="2136304" y="1671648"/>
                    <a:pt x="2120141" y="1687810"/>
                    <a:pt x="2100204" y="1687810"/>
                  </a:cubicBezTo>
                  <a:lnTo>
                    <a:pt x="36099" y="1687810"/>
                  </a:lnTo>
                  <a:cubicBezTo>
                    <a:pt x="26525" y="1687810"/>
                    <a:pt x="17343" y="1684007"/>
                    <a:pt x="10573" y="1677237"/>
                  </a:cubicBezTo>
                  <a:cubicBezTo>
                    <a:pt x="3803" y="1670467"/>
                    <a:pt x="0" y="1661285"/>
                    <a:pt x="0" y="1651711"/>
                  </a:cubicBezTo>
                  <a:lnTo>
                    <a:pt x="0" y="36099"/>
                  </a:lnTo>
                  <a:cubicBezTo>
                    <a:pt x="0" y="16162"/>
                    <a:pt x="16162" y="0"/>
                    <a:pt x="36099" y="0"/>
                  </a:cubicBezTo>
                  <a:close/>
                </a:path>
              </a:pathLst>
            </a:custGeom>
            <a:solidFill>
              <a:srgbClr val="FFDE59"/>
            </a:solidFill>
            <a:ln cap="sq">
              <a:noFill/>
              <a:prstDash val="solid"/>
              <a:miter/>
            </a:ln>
          </p:spPr>
        </p:sp>
        <p:sp>
          <p:nvSpPr>
            <p:cNvPr id="7" name="TextBox 7"/>
            <p:cNvSpPr txBox="1"/>
            <p:nvPr/>
          </p:nvSpPr>
          <p:spPr>
            <a:xfrm>
              <a:off x="0" y="-38100"/>
              <a:ext cx="2136304" cy="1725910"/>
            </a:xfrm>
            <a:prstGeom prst="rect">
              <a:avLst/>
            </a:prstGeom>
          </p:spPr>
          <p:txBody>
            <a:bodyPr lIns="50800" tIns="50800" rIns="50800" bIns="50800" rtlCol="0" anchor="ctr"/>
            <a:lstStyle/>
            <a:p>
              <a:pPr algn="ctr">
                <a:lnSpc>
                  <a:spcPts val="2659"/>
                </a:lnSpc>
                <a:spcBef>
                  <a:spcPct val="0"/>
                </a:spcBef>
              </a:pPr>
              <a:endParaRPr/>
            </a:p>
          </p:txBody>
        </p:sp>
      </p:grpSp>
      <p:sp>
        <p:nvSpPr>
          <p:cNvPr id="8" name="TextBox 8"/>
          <p:cNvSpPr txBox="1"/>
          <p:nvPr/>
        </p:nvSpPr>
        <p:spPr>
          <a:xfrm>
            <a:off x="2087028" y="5383396"/>
            <a:ext cx="3789143" cy="2818608"/>
          </a:xfrm>
          <a:prstGeom prst="rect">
            <a:avLst/>
          </a:prstGeom>
        </p:spPr>
        <p:txBody>
          <a:bodyPr lIns="0" tIns="0" rIns="0" bIns="0" rtlCol="0" anchor="t">
            <a:spAutoFit/>
          </a:bodyPr>
          <a:lstStyle/>
          <a:p>
            <a:pPr>
              <a:lnSpc>
                <a:spcPts val="2965"/>
              </a:lnSpc>
            </a:pPr>
            <a:r>
              <a:rPr lang="en-US" sz="2471" spc="-49">
                <a:solidFill>
                  <a:srgbClr val="000000"/>
                </a:solidFill>
                <a:latin typeface="Canva Sans"/>
              </a:rPr>
              <a:t>Cultural Influence on Mental Health</a:t>
            </a:r>
          </a:p>
          <a:p>
            <a:pPr>
              <a:lnSpc>
                <a:spcPts val="2514"/>
              </a:lnSpc>
            </a:pPr>
            <a:r>
              <a:rPr lang="en-US" sz="2095" spc="-41">
                <a:solidFill>
                  <a:srgbClr val="000000"/>
                </a:solidFill>
                <a:latin typeface="Canva Sans"/>
              </a:rPr>
              <a:t>While cultural background can provide a support system it also contributes to unique stressors and  expectations, impacting on mental health perceptions.</a:t>
            </a:r>
          </a:p>
          <a:p>
            <a:pPr>
              <a:lnSpc>
                <a:spcPts val="1612"/>
              </a:lnSpc>
            </a:pPr>
            <a:endParaRPr/>
          </a:p>
        </p:txBody>
      </p:sp>
      <p:sp>
        <p:nvSpPr>
          <p:cNvPr id="9" name="TextBox 9"/>
          <p:cNvSpPr txBox="1"/>
          <p:nvPr/>
        </p:nvSpPr>
        <p:spPr>
          <a:xfrm>
            <a:off x="2506582" y="1741430"/>
            <a:ext cx="3619649" cy="2259004"/>
          </a:xfrm>
          <a:prstGeom prst="rect">
            <a:avLst/>
          </a:prstGeom>
        </p:spPr>
        <p:txBody>
          <a:bodyPr lIns="0" tIns="0" rIns="0" bIns="0" rtlCol="0" anchor="t">
            <a:spAutoFit/>
          </a:bodyPr>
          <a:lstStyle/>
          <a:p>
            <a:pPr>
              <a:lnSpc>
                <a:spcPts val="2654"/>
              </a:lnSpc>
            </a:pPr>
            <a:r>
              <a:rPr lang="en-US" sz="2212">
                <a:solidFill>
                  <a:srgbClr val="231F20"/>
                </a:solidFill>
                <a:latin typeface="Canva Sans"/>
              </a:rPr>
              <a:t>Stigma and Discrimination</a:t>
            </a:r>
          </a:p>
          <a:p>
            <a:pPr>
              <a:lnSpc>
                <a:spcPts val="2192"/>
              </a:lnSpc>
            </a:pPr>
            <a:r>
              <a:rPr lang="en-US" sz="1826">
                <a:solidFill>
                  <a:srgbClr val="231F20"/>
                </a:solidFill>
                <a:latin typeface="Canva Sans"/>
              </a:rPr>
              <a:t>Encountering stigma or discrimination within the community has  contributed to feelings of isolation, shame, and reluctance to seek mental health assistance.</a:t>
            </a:r>
          </a:p>
          <a:p>
            <a:pPr>
              <a:lnSpc>
                <a:spcPts val="2192"/>
              </a:lnSpc>
            </a:pPr>
            <a:endParaRPr/>
          </a:p>
        </p:txBody>
      </p:sp>
      <p:grpSp>
        <p:nvGrpSpPr>
          <p:cNvPr id="10" name="Group 10"/>
          <p:cNvGrpSpPr/>
          <p:nvPr/>
        </p:nvGrpSpPr>
        <p:grpSpPr>
          <a:xfrm>
            <a:off x="6721757" y="5048799"/>
            <a:ext cx="6300009" cy="3388778"/>
            <a:chOff x="0" y="0"/>
            <a:chExt cx="2136304" cy="1149119"/>
          </a:xfrm>
        </p:grpSpPr>
        <p:sp>
          <p:nvSpPr>
            <p:cNvPr id="11" name="Freeform 11"/>
            <p:cNvSpPr/>
            <p:nvPr/>
          </p:nvSpPr>
          <p:spPr>
            <a:xfrm>
              <a:off x="0" y="0"/>
              <a:ext cx="2136304" cy="1149119"/>
            </a:xfrm>
            <a:custGeom>
              <a:avLst/>
              <a:gdLst/>
              <a:ahLst/>
              <a:cxnLst/>
              <a:rect l="l" t="t" r="r" b="b"/>
              <a:pathLst>
                <a:path w="2136304" h="1149119">
                  <a:moveTo>
                    <a:pt x="24577" y="0"/>
                  </a:moveTo>
                  <a:lnTo>
                    <a:pt x="2111726" y="0"/>
                  </a:lnTo>
                  <a:cubicBezTo>
                    <a:pt x="2125300" y="0"/>
                    <a:pt x="2136304" y="11004"/>
                    <a:pt x="2136304" y="24577"/>
                  </a:cubicBezTo>
                  <a:lnTo>
                    <a:pt x="2136304" y="1124541"/>
                  </a:lnTo>
                  <a:cubicBezTo>
                    <a:pt x="2136304" y="1138115"/>
                    <a:pt x="2125300" y="1149119"/>
                    <a:pt x="2111726" y="1149119"/>
                  </a:cubicBezTo>
                  <a:lnTo>
                    <a:pt x="24577" y="1149119"/>
                  </a:lnTo>
                  <a:cubicBezTo>
                    <a:pt x="11004" y="1149119"/>
                    <a:pt x="0" y="1138115"/>
                    <a:pt x="0" y="1124541"/>
                  </a:cubicBezTo>
                  <a:lnTo>
                    <a:pt x="0" y="24577"/>
                  </a:lnTo>
                  <a:cubicBezTo>
                    <a:pt x="0" y="11004"/>
                    <a:pt x="11004" y="0"/>
                    <a:pt x="24577" y="0"/>
                  </a:cubicBezTo>
                  <a:close/>
                </a:path>
              </a:pathLst>
            </a:custGeom>
            <a:solidFill>
              <a:srgbClr val="FFDE59"/>
            </a:solidFill>
            <a:ln cap="sq">
              <a:noFill/>
              <a:prstDash val="solid"/>
              <a:miter/>
            </a:ln>
          </p:spPr>
        </p:sp>
        <p:sp>
          <p:nvSpPr>
            <p:cNvPr id="12" name="TextBox 12"/>
            <p:cNvSpPr txBox="1"/>
            <p:nvPr/>
          </p:nvSpPr>
          <p:spPr>
            <a:xfrm>
              <a:off x="0" y="-38100"/>
              <a:ext cx="2136304" cy="1187219"/>
            </a:xfrm>
            <a:prstGeom prst="rect">
              <a:avLst/>
            </a:prstGeom>
          </p:spPr>
          <p:txBody>
            <a:bodyPr lIns="50800" tIns="50800" rIns="50800" bIns="50800" rtlCol="0" anchor="ctr"/>
            <a:lstStyle/>
            <a:p>
              <a:pPr algn="ctr">
                <a:lnSpc>
                  <a:spcPts val="2659"/>
                </a:lnSpc>
                <a:spcBef>
                  <a:spcPct val="0"/>
                </a:spcBef>
              </a:pPr>
              <a:endParaRPr/>
            </a:p>
          </p:txBody>
        </p:sp>
      </p:grpSp>
      <p:sp>
        <p:nvSpPr>
          <p:cNvPr id="13" name="TextBox 13"/>
          <p:cNvSpPr txBox="1"/>
          <p:nvPr/>
        </p:nvSpPr>
        <p:spPr>
          <a:xfrm>
            <a:off x="7354482" y="5383396"/>
            <a:ext cx="4623913" cy="2666661"/>
          </a:xfrm>
          <a:prstGeom prst="rect">
            <a:avLst/>
          </a:prstGeom>
        </p:spPr>
        <p:txBody>
          <a:bodyPr lIns="0" tIns="0" rIns="0" bIns="0" rtlCol="0" anchor="t">
            <a:spAutoFit/>
          </a:bodyPr>
          <a:lstStyle/>
          <a:p>
            <a:pPr>
              <a:lnSpc>
                <a:spcPts val="2929"/>
              </a:lnSpc>
            </a:pPr>
            <a:r>
              <a:rPr lang="en-US" sz="2440">
                <a:solidFill>
                  <a:srgbClr val="2B2A2A"/>
                </a:solidFill>
                <a:latin typeface="Canva Sans"/>
              </a:rPr>
              <a:t>Historical Influence on Mental Health</a:t>
            </a:r>
          </a:p>
          <a:p>
            <a:pPr>
              <a:lnSpc>
                <a:spcPts val="2647"/>
              </a:lnSpc>
            </a:pPr>
            <a:r>
              <a:rPr lang="en-US" sz="2206">
                <a:solidFill>
                  <a:srgbClr val="2B2A2A"/>
                </a:solidFill>
                <a:latin typeface="Canva Sans"/>
              </a:rPr>
              <a:t>Historical events influencing mental health issues has  contributed to collective trauma or cultural factors that affect mental well-being.</a:t>
            </a:r>
          </a:p>
          <a:p>
            <a:pPr>
              <a:lnSpc>
                <a:spcPts val="2157"/>
              </a:lnSpc>
            </a:pPr>
            <a:endParaRPr/>
          </a:p>
        </p:txBody>
      </p:sp>
      <p:grpSp>
        <p:nvGrpSpPr>
          <p:cNvPr id="14" name="Group 14"/>
          <p:cNvGrpSpPr/>
          <p:nvPr/>
        </p:nvGrpSpPr>
        <p:grpSpPr>
          <a:xfrm>
            <a:off x="7316400" y="1028700"/>
            <a:ext cx="4561503" cy="3388778"/>
            <a:chOff x="0" y="0"/>
            <a:chExt cx="1546784" cy="1149119"/>
          </a:xfrm>
        </p:grpSpPr>
        <p:sp>
          <p:nvSpPr>
            <p:cNvPr id="15" name="Freeform 15"/>
            <p:cNvSpPr/>
            <p:nvPr/>
          </p:nvSpPr>
          <p:spPr>
            <a:xfrm>
              <a:off x="0" y="0"/>
              <a:ext cx="1546784" cy="1149119"/>
            </a:xfrm>
            <a:custGeom>
              <a:avLst/>
              <a:gdLst/>
              <a:ahLst/>
              <a:cxnLst/>
              <a:rect l="l" t="t" r="r" b="b"/>
              <a:pathLst>
                <a:path w="1546784" h="1149119">
                  <a:moveTo>
                    <a:pt x="33945" y="0"/>
                  </a:moveTo>
                  <a:lnTo>
                    <a:pt x="1512840" y="0"/>
                  </a:lnTo>
                  <a:cubicBezTo>
                    <a:pt x="1521842" y="0"/>
                    <a:pt x="1530476" y="3576"/>
                    <a:pt x="1536842" y="9942"/>
                  </a:cubicBezTo>
                  <a:cubicBezTo>
                    <a:pt x="1543208" y="16308"/>
                    <a:pt x="1546784" y="24942"/>
                    <a:pt x="1546784" y="33945"/>
                  </a:cubicBezTo>
                  <a:lnTo>
                    <a:pt x="1546784" y="1115174"/>
                  </a:lnTo>
                  <a:cubicBezTo>
                    <a:pt x="1546784" y="1124177"/>
                    <a:pt x="1543208" y="1132811"/>
                    <a:pt x="1536842" y="1139177"/>
                  </a:cubicBezTo>
                  <a:cubicBezTo>
                    <a:pt x="1530476" y="1145542"/>
                    <a:pt x="1521842" y="1149119"/>
                    <a:pt x="1512840" y="1149119"/>
                  </a:cubicBezTo>
                  <a:lnTo>
                    <a:pt x="33945" y="1149119"/>
                  </a:lnTo>
                  <a:cubicBezTo>
                    <a:pt x="24942" y="1149119"/>
                    <a:pt x="16308" y="1145542"/>
                    <a:pt x="9942" y="1139177"/>
                  </a:cubicBezTo>
                  <a:cubicBezTo>
                    <a:pt x="3576" y="1132811"/>
                    <a:pt x="0" y="1124177"/>
                    <a:pt x="0" y="1115174"/>
                  </a:cubicBezTo>
                  <a:lnTo>
                    <a:pt x="0" y="33945"/>
                  </a:lnTo>
                  <a:cubicBezTo>
                    <a:pt x="0" y="24942"/>
                    <a:pt x="3576" y="16308"/>
                    <a:pt x="9942" y="9942"/>
                  </a:cubicBezTo>
                  <a:cubicBezTo>
                    <a:pt x="16308" y="3576"/>
                    <a:pt x="24942" y="0"/>
                    <a:pt x="33945" y="0"/>
                  </a:cubicBezTo>
                  <a:close/>
                </a:path>
              </a:pathLst>
            </a:custGeom>
            <a:solidFill>
              <a:srgbClr val="FFDE59"/>
            </a:solidFill>
            <a:ln cap="sq">
              <a:noFill/>
              <a:prstDash val="solid"/>
              <a:miter/>
            </a:ln>
          </p:spPr>
        </p:sp>
        <p:sp>
          <p:nvSpPr>
            <p:cNvPr id="16" name="TextBox 16"/>
            <p:cNvSpPr txBox="1"/>
            <p:nvPr/>
          </p:nvSpPr>
          <p:spPr>
            <a:xfrm>
              <a:off x="0" y="-38100"/>
              <a:ext cx="1546784" cy="1187219"/>
            </a:xfrm>
            <a:prstGeom prst="rect">
              <a:avLst/>
            </a:prstGeom>
          </p:spPr>
          <p:txBody>
            <a:bodyPr lIns="50800" tIns="50800" rIns="50800" bIns="50800" rtlCol="0" anchor="ctr"/>
            <a:lstStyle/>
            <a:p>
              <a:pPr algn="ctr">
                <a:lnSpc>
                  <a:spcPts val="2659"/>
                </a:lnSpc>
                <a:spcBef>
                  <a:spcPct val="0"/>
                </a:spcBef>
              </a:pPr>
              <a:endParaRPr/>
            </a:p>
          </p:txBody>
        </p:sp>
      </p:grpSp>
      <p:sp>
        <p:nvSpPr>
          <p:cNvPr id="17" name="TextBox 17"/>
          <p:cNvSpPr txBox="1"/>
          <p:nvPr/>
        </p:nvSpPr>
        <p:spPr>
          <a:xfrm>
            <a:off x="7687719" y="1457991"/>
            <a:ext cx="3852531" cy="2322514"/>
          </a:xfrm>
          <a:prstGeom prst="rect">
            <a:avLst/>
          </a:prstGeom>
        </p:spPr>
        <p:txBody>
          <a:bodyPr lIns="0" tIns="0" rIns="0" bIns="0" rtlCol="0" anchor="t">
            <a:spAutoFit/>
          </a:bodyPr>
          <a:lstStyle/>
          <a:p>
            <a:pPr>
              <a:lnSpc>
                <a:spcPts val="2658"/>
              </a:lnSpc>
              <a:spcBef>
                <a:spcPct val="0"/>
              </a:spcBef>
            </a:pPr>
            <a:r>
              <a:rPr lang="en-US" sz="1899">
                <a:solidFill>
                  <a:srgbClr val="231F20"/>
                </a:solidFill>
                <a:latin typeface="Canva Sans"/>
              </a:rPr>
              <a:t>Impact of Stigmatisation:</a:t>
            </a:r>
          </a:p>
          <a:p>
            <a:pPr>
              <a:lnSpc>
                <a:spcPts val="2658"/>
              </a:lnSpc>
              <a:spcBef>
                <a:spcPct val="0"/>
              </a:spcBef>
            </a:pPr>
            <a:endParaRPr/>
          </a:p>
          <a:p>
            <a:pPr>
              <a:lnSpc>
                <a:spcPts val="2658"/>
              </a:lnSpc>
              <a:spcBef>
                <a:spcPct val="0"/>
              </a:spcBef>
            </a:pPr>
            <a:r>
              <a:rPr lang="en-US" sz="1899">
                <a:solidFill>
                  <a:srgbClr val="231F20"/>
                </a:solidFill>
                <a:latin typeface="Canva Sans"/>
              </a:rPr>
              <a:t>The fear of stigmatisation has had  a significant barrier to these women  seeking mental health services, potentially leading to untreated mental health issues.</a:t>
            </a:r>
          </a:p>
        </p:txBody>
      </p:sp>
      <p:grpSp>
        <p:nvGrpSpPr>
          <p:cNvPr id="18" name="Group 18"/>
          <p:cNvGrpSpPr/>
          <p:nvPr/>
        </p:nvGrpSpPr>
        <p:grpSpPr>
          <a:xfrm>
            <a:off x="13073037" y="1028700"/>
            <a:ext cx="4561503" cy="3388778"/>
            <a:chOff x="0" y="0"/>
            <a:chExt cx="1546784" cy="1149119"/>
          </a:xfrm>
        </p:grpSpPr>
        <p:sp>
          <p:nvSpPr>
            <p:cNvPr id="19" name="Freeform 19"/>
            <p:cNvSpPr/>
            <p:nvPr/>
          </p:nvSpPr>
          <p:spPr>
            <a:xfrm>
              <a:off x="0" y="0"/>
              <a:ext cx="1546784" cy="1149119"/>
            </a:xfrm>
            <a:custGeom>
              <a:avLst/>
              <a:gdLst/>
              <a:ahLst/>
              <a:cxnLst/>
              <a:rect l="l" t="t" r="r" b="b"/>
              <a:pathLst>
                <a:path w="1546784" h="1149119">
                  <a:moveTo>
                    <a:pt x="33945" y="0"/>
                  </a:moveTo>
                  <a:lnTo>
                    <a:pt x="1512840" y="0"/>
                  </a:lnTo>
                  <a:cubicBezTo>
                    <a:pt x="1521842" y="0"/>
                    <a:pt x="1530476" y="3576"/>
                    <a:pt x="1536842" y="9942"/>
                  </a:cubicBezTo>
                  <a:cubicBezTo>
                    <a:pt x="1543208" y="16308"/>
                    <a:pt x="1546784" y="24942"/>
                    <a:pt x="1546784" y="33945"/>
                  </a:cubicBezTo>
                  <a:lnTo>
                    <a:pt x="1546784" y="1115174"/>
                  </a:lnTo>
                  <a:cubicBezTo>
                    <a:pt x="1546784" y="1124177"/>
                    <a:pt x="1543208" y="1132811"/>
                    <a:pt x="1536842" y="1139177"/>
                  </a:cubicBezTo>
                  <a:cubicBezTo>
                    <a:pt x="1530476" y="1145542"/>
                    <a:pt x="1521842" y="1149119"/>
                    <a:pt x="1512840" y="1149119"/>
                  </a:cubicBezTo>
                  <a:lnTo>
                    <a:pt x="33945" y="1149119"/>
                  </a:lnTo>
                  <a:cubicBezTo>
                    <a:pt x="24942" y="1149119"/>
                    <a:pt x="16308" y="1145542"/>
                    <a:pt x="9942" y="1139177"/>
                  </a:cubicBezTo>
                  <a:cubicBezTo>
                    <a:pt x="3576" y="1132811"/>
                    <a:pt x="0" y="1124177"/>
                    <a:pt x="0" y="1115174"/>
                  </a:cubicBezTo>
                  <a:lnTo>
                    <a:pt x="0" y="33945"/>
                  </a:lnTo>
                  <a:cubicBezTo>
                    <a:pt x="0" y="24942"/>
                    <a:pt x="3576" y="16308"/>
                    <a:pt x="9942" y="9942"/>
                  </a:cubicBezTo>
                  <a:cubicBezTo>
                    <a:pt x="16308" y="3576"/>
                    <a:pt x="24942" y="0"/>
                    <a:pt x="33945" y="0"/>
                  </a:cubicBezTo>
                  <a:close/>
                </a:path>
              </a:pathLst>
            </a:custGeom>
            <a:solidFill>
              <a:srgbClr val="FFDE59"/>
            </a:solidFill>
            <a:ln cap="sq">
              <a:noFill/>
              <a:prstDash val="solid"/>
              <a:miter/>
            </a:ln>
          </p:spPr>
        </p:sp>
        <p:sp>
          <p:nvSpPr>
            <p:cNvPr id="20" name="TextBox 20"/>
            <p:cNvSpPr txBox="1"/>
            <p:nvPr/>
          </p:nvSpPr>
          <p:spPr>
            <a:xfrm>
              <a:off x="0" y="-38100"/>
              <a:ext cx="1546784" cy="1187219"/>
            </a:xfrm>
            <a:prstGeom prst="rect">
              <a:avLst/>
            </a:prstGeom>
          </p:spPr>
          <p:txBody>
            <a:bodyPr lIns="50800" tIns="50800" rIns="50800" bIns="50800" rtlCol="0" anchor="ctr"/>
            <a:lstStyle/>
            <a:p>
              <a:pPr algn="ctr">
                <a:lnSpc>
                  <a:spcPts val="2659"/>
                </a:lnSpc>
                <a:spcBef>
                  <a:spcPct val="0"/>
                </a:spcBef>
              </a:pPr>
              <a:endParaRPr/>
            </a:p>
          </p:txBody>
        </p:sp>
      </p:grpSp>
      <p:sp>
        <p:nvSpPr>
          <p:cNvPr id="21" name="TextBox 21"/>
          <p:cNvSpPr txBox="1"/>
          <p:nvPr/>
        </p:nvSpPr>
        <p:spPr>
          <a:xfrm>
            <a:off x="13254816" y="1307872"/>
            <a:ext cx="4132269" cy="2792887"/>
          </a:xfrm>
          <a:prstGeom prst="rect">
            <a:avLst/>
          </a:prstGeom>
        </p:spPr>
        <p:txBody>
          <a:bodyPr lIns="0" tIns="0" rIns="0" bIns="0" rtlCol="0" anchor="t">
            <a:spAutoFit/>
          </a:bodyPr>
          <a:lstStyle/>
          <a:p>
            <a:pPr algn="ctr">
              <a:lnSpc>
                <a:spcPts val="2499"/>
              </a:lnSpc>
              <a:spcBef>
                <a:spcPct val="0"/>
              </a:spcBef>
            </a:pPr>
            <a:r>
              <a:rPr lang="en-US" sz="1785">
                <a:solidFill>
                  <a:srgbClr val="231F20"/>
                </a:solidFill>
                <a:latin typeface="Canva Sans"/>
              </a:rPr>
              <a:t>Challenges in Communication with Healthcare Professionals:</a:t>
            </a:r>
          </a:p>
          <a:p>
            <a:pPr algn="ctr">
              <a:lnSpc>
                <a:spcPts val="2499"/>
              </a:lnSpc>
              <a:spcBef>
                <a:spcPct val="0"/>
              </a:spcBef>
            </a:pPr>
            <a:endParaRPr/>
          </a:p>
          <a:p>
            <a:pPr algn="ctr">
              <a:lnSpc>
                <a:spcPts val="2499"/>
              </a:lnSpc>
              <a:spcBef>
                <a:spcPct val="0"/>
              </a:spcBef>
            </a:pPr>
            <a:r>
              <a:rPr lang="en-US" sz="1785">
                <a:solidFill>
                  <a:srgbClr val="231F20"/>
                </a:solidFill>
                <a:latin typeface="Canva Sans"/>
              </a:rPr>
              <a:t>Hesitancy in discussing mental health concerns with healthcare professionals may lead to unaddressed issues and hinder the development of effective treatment plans.</a:t>
            </a:r>
          </a:p>
        </p:txBody>
      </p:sp>
      <p:grpSp>
        <p:nvGrpSpPr>
          <p:cNvPr id="22" name="Group 22"/>
          <p:cNvGrpSpPr/>
          <p:nvPr/>
        </p:nvGrpSpPr>
        <p:grpSpPr>
          <a:xfrm>
            <a:off x="13254816" y="6010106"/>
            <a:ext cx="4561503" cy="3388778"/>
            <a:chOff x="0" y="0"/>
            <a:chExt cx="1546784" cy="1149119"/>
          </a:xfrm>
        </p:grpSpPr>
        <p:sp>
          <p:nvSpPr>
            <p:cNvPr id="23" name="Freeform 23"/>
            <p:cNvSpPr/>
            <p:nvPr/>
          </p:nvSpPr>
          <p:spPr>
            <a:xfrm>
              <a:off x="0" y="0"/>
              <a:ext cx="1546784" cy="1149119"/>
            </a:xfrm>
            <a:custGeom>
              <a:avLst/>
              <a:gdLst/>
              <a:ahLst/>
              <a:cxnLst/>
              <a:rect l="l" t="t" r="r" b="b"/>
              <a:pathLst>
                <a:path w="1546784" h="1149119">
                  <a:moveTo>
                    <a:pt x="33945" y="0"/>
                  </a:moveTo>
                  <a:lnTo>
                    <a:pt x="1512840" y="0"/>
                  </a:lnTo>
                  <a:cubicBezTo>
                    <a:pt x="1521842" y="0"/>
                    <a:pt x="1530476" y="3576"/>
                    <a:pt x="1536842" y="9942"/>
                  </a:cubicBezTo>
                  <a:cubicBezTo>
                    <a:pt x="1543208" y="16308"/>
                    <a:pt x="1546784" y="24942"/>
                    <a:pt x="1546784" y="33945"/>
                  </a:cubicBezTo>
                  <a:lnTo>
                    <a:pt x="1546784" y="1115174"/>
                  </a:lnTo>
                  <a:cubicBezTo>
                    <a:pt x="1546784" y="1124177"/>
                    <a:pt x="1543208" y="1132811"/>
                    <a:pt x="1536842" y="1139177"/>
                  </a:cubicBezTo>
                  <a:cubicBezTo>
                    <a:pt x="1530476" y="1145542"/>
                    <a:pt x="1521842" y="1149119"/>
                    <a:pt x="1512840" y="1149119"/>
                  </a:cubicBezTo>
                  <a:lnTo>
                    <a:pt x="33945" y="1149119"/>
                  </a:lnTo>
                  <a:cubicBezTo>
                    <a:pt x="24942" y="1149119"/>
                    <a:pt x="16308" y="1145542"/>
                    <a:pt x="9942" y="1139177"/>
                  </a:cubicBezTo>
                  <a:cubicBezTo>
                    <a:pt x="3576" y="1132811"/>
                    <a:pt x="0" y="1124177"/>
                    <a:pt x="0" y="1115174"/>
                  </a:cubicBezTo>
                  <a:lnTo>
                    <a:pt x="0" y="33945"/>
                  </a:lnTo>
                  <a:cubicBezTo>
                    <a:pt x="0" y="24942"/>
                    <a:pt x="3576" y="16308"/>
                    <a:pt x="9942" y="9942"/>
                  </a:cubicBezTo>
                  <a:cubicBezTo>
                    <a:pt x="16308" y="3576"/>
                    <a:pt x="24942" y="0"/>
                    <a:pt x="33945" y="0"/>
                  </a:cubicBezTo>
                  <a:close/>
                </a:path>
              </a:pathLst>
            </a:custGeom>
            <a:solidFill>
              <a:srgbClr val="FFDE59"/>
            </a:solidFill>
            <a:ln cap="sq">
              <a:noFill/>
              <a:prstDash val="solid"/>
              <a:miter/>
            </a:ln>
          </p:spPr>
        </p:sp>
        <p:sp>
          <p:nvSpPr>
            <p:cNvPr id="24" name="TextBox 24"/>
            <p:cNvSpPr txBox="1"/>
            <p:nvPr/>
          </p:nvSpPr>
          <p:spPr>
            <a:xfrm>
              <a:off x="0" y="-38100"/>
              <a:ext cx="1546784" cy="1187219"/>
            </a:xfrm>
            <a:prstGeom prst="rect">
              <a:avLst/>
            </a:prstGeom>
          </p:spPr>
          <p:txBody>
            <a:bodyPr lIns="50800" tIns="50800" rIns="50800" bIns="50800" rtlCol="0" anchor="ctr"/>
            <a:lstStyle/>
            <a:p>
              <a:pPr algn="ctr">
                <a:lnSpc>
                  <a:spcPts val="2659"/>
                </a:lnSpc>
                <a:spcBef>
                  <a:spcPct val="0"/>
                </a:spcBef>
              </a:pPr>
              <a:endParaRPr/>
            </a:p>
          </p:txBody>
        </p:sp>
      </p:grpSp>
      <p:sp>
        <p:nvSpPr>
          <p:cNvPr id="25" name="TextBox 25"/>
          <p:cNvSpPr txBox="1"/>
          <p:nvPr/>
        </p:nvSpPr>
        <p:spPr>
          <a:xfrm>
            <a:off x="13478622" y="6253778"/>
            <a:ext cx="4113892" cy="2792887"/>
          </a:xfrm>
          <a:prstGeom prst="rect">
            <a:avLst/>
          </a:prstGeom>
        </p:spPr>
        <p:txBody>
          <a:bodyPr lIns="0" tIns="0" rIns="0" bIns="0" rtlCol="0" anchor="t">
            <a:spAutoFit/>
          </a:bodyPr>
          <a:lstStyle/>
          <a:p>
            <a:pPr algn="ctr">
              <a:lnSpc>
                <a:spcPts val="2499"/>
              </a:lnSpc>
              <a:spcBef>
                <a:spcPct val="0"/>
              </a:spcBef>
            </a:pPr>
            <a:r>
              <a:rPr lang="en-US" sz="1785">
                <a:solidFill>
                  <a:srgbClr val="231F20"/>
                </a:solidFill>
                <a:latin typeface="Canva Sans"/>
              </a:rPr>
              <a:t>Limited Proficiency in English and Digital Skills:</a:t>
            </a:r>
          </a:p>
          <a:p>
            <a:pPr algn="ctr">
              <a:lnSpc>
                <a:spcPts val="2499"/>
              </a:lnSpc>
              <a:spcBef>
                <a:spcPct val="0"/>
              </a:spcBef>
            </a:pPr>
            <a:endParaRPr/>
          </a:p>
          <a:p>
            <a:pPr algn="ctr">
              <a:lnSpc>
                <a:spcPts val="2499"/>
              </a:lnSpc>
              <a:spcBef>
                <a:spcPct val="0"/>
              </a:spcBef>
            </a:pPr>
            <a:r>
              <a:rPr lang="en-US" sz="1785">
                <a:solidFill>
                  <a:srgbClr val="231F20"/>
                </a:solidFill>
                <a:latin typeface="Canva Sans"/>
              </a:rPr>
              <a:t>Limited proficiency in English and digital skills has  create d barriers to accessing mental health information and resources, potentially leaving individuals feeling uninformed or isolated.</a:t>
            </a:r>
          </a:p>
        </p:txBody>
      </p:sp>
      <p:sp>
        <p:nvSpPr>
          <p:cNvPr id="26" name="TextBox 26"/>
          <p:cNvSpPr txBox="1"/>
          <p:nvPr/>
        </p:nvSpPr>
        <p:spPr>
          <a:xfrm rot="5400000">
            <a:off x="-2977074" y="5144128"/>
            <a:ext cx="7767455" cy="612146"/>
          </a:xfrm>
          <a:prstGeom prst="rect">
            <a:avLst/>
          </a:prstGeom>
        </p:spPr>
        <p:txBody>
          <a:bodyPr lIns="0" tIns="0" rIns="0" bIns="0" rtlCol="0" anchor="t">
            <a:spAutoFit/>
          </a:bodyPr>
          <a:lstStyle/>
          <a:p>
            <a:pPr algn="ctr">
              <a:lnSpc>
                <a:spcPts val="4600"/>
              </a:lnSpc>
            </a:pPr>
            <a:r>
              <a:rPr lang="en-US" sz="4600">
                <a:solidFill>
                  <a:srgbClr val="FFFFFF"/>
                </a:solidFill>
                <a:latin typeface="Hammersmith One"/>
              </a:rPr>
              <a:t> FINDINGS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3049"/>
        </a:solidFill>
        <a:effectLst/>
      </p:bgPr>
    </p:bg>
    <p:spTree>
      <p:nvGrpSpPr>
        <p:cNvPr id="1" name=""/>
        <p:cNvGrpSpPr/>
        <p:nvPr/>
      </p:nvGrpSpPr>
      <p:grpSpPr>
        <a:xfrm>
          <a:off x="0" y="0"/>
          <a:ext cx="0" cy="0"/>
          <a:chOff x="0" y="0"/>
          <a:chExt cx="0" cy="0"/>
        </a:xfrm>
      </p:grpSpPr>
      <p:grpSp>
        <p:nvGrpSpPr>
          <p:cNvPr id="2" name="Group 2"/>
          <p:cNvGrpSpPr/>
          <p:nvPr/>
        </p:nvGrpSpPr>
        <p:grpSpPr>
          <a:xfrm>
            <a:off x="1639412" y="-290311"/>
            <a:ext cx="16930583" cy="9548611"/>
            <a:chOff x="0" y="0"/>
            <a:chExt cx="6174659" cy="3482421"/>
          </a:xfrm>
        </p:grpSpPr>
        <p:sp>
          <p:nvSpPr>
            <p:cNvPr id="3" name="Freeform 3"/>
            <p:cNvSpPr/>
            <p:nvPr/>
          </p:nvSpPr>
          <p:spPr>
            <a:xfrm>
              <a:off x="0" y="0"/>
              <a:ext cx="6174659" cy="3482421"/>
            </a:xfrm>
            <a:custGeom>
              <a:avLst/>
              <a:gdLst/>
              <a:ahLst/>
              <a:cxnLst/>
              <a:rect l="l" t="t" r="r" b="b"/>
              <a:pathLst>
                <a:path w="6174659" h="3482421">
                  <a:moveTo>
                    <a:pt x="9145" y="0"/>
                  </a:moveTo>
                  <a:lnTo>
                    <a:pt x="6165513" y="0"/>
                  </a:lnTo>
                  <a:cubicBezTo>
                    <a:pt x="6167939" y="0"/>
                    <a:pt x="6170265" y="964"/>
                    <a:pt x="6171980" y="2679"/>
                  </a:cubicBezTo>
                  <a:cubicBezTo>
                    <a:pt x="6173695" y="4394"/>
                    <a:pt x="6174659" y="6720"/>
                    <a:pt x="6174659" y="9145"/>
                  </a:cubicBezTo>
                  <a:lnTo>
                    <a:pt x="6174659" y="3473275"/>
                  </a:lnTo>
                  <a:cubicBezTo>
                    <a:pt x="6174659" y="3475701"/>
                    <a:pt x="6173695" y="3478027"/>
                    <a:pt x="6171980" y="3479742"/>
                  </a:cubicBezTo>
                  <a:cubicBezTo>
                    <a:pt x="6170265" y="3481457"/>
                    <a:pt x="6167939" y="3482421"/>
                    <a:pt x="6165513" y="3482421"/>
                  </a:cubicBezTo>
                  <a:lnTo>
                    <a:pt x="9145" y="3482421"/>
                  </a:lnTo>
                  <a:cubicBezTo>
                    <a:pt x="6720" y="3482421"/>
                    <a:pt x="4394" y="3481457"/>
                    <a:pt x="2679" y="3479742"/>
                  </a:cubicBezTo>
                  <a:cubicBezTo>
                    <a:pt x="964" y="3478027"/>
                    <a:pt x="0" y="3475701"/>
                    <a:pt x="0" y="3473275"/>
                  </a:cubicBezTo>
                  <a:lnTo>
                    <a:pt x="0" y="9145"/>
                  </a:lnTo>
                  <a:cubicBezTo>
                    <a:pt x="0" y="6720"/>
                    <a:pt x="964" y="4394"/>
                    <a:pt x="2679" y="2679"/>
                  </a:cubicBezTo>
                  <a:cubicBezTo>
                    <a:pt x="4394" y="964"/>
                    <a:pt x="6720" y="0"/>
                    <a:pt x="9145" y="0"/>
                  </a:cubicBezTo>
                  <a:close/>
                </a:path>
              </a:pathLst>
            </a:custGeom>
            <a:solidFill>
              <a:srgbClr val="003049"/>
            </a:solidFill>
            <a:ln cap="sq">
              <a:noFill/>
              <a:prstDash val="solid"/>
              <a:miter/>
            </a:ln>
          </p:spPr>
        </p:sp>
        <p:sp>
          <p:nvSpPr>
            <p:cNvPr id="4" name="TextBox 4"/>
            <p:cNvSpPr txBox="1"/>
            <p:nvPr/>
          </p:nvSpPr>
          <p:spPr>
            <a:xfrm>
              <a:off x="0" y="-38100"/>
              <a:ext cx="6174659" cy="3520521"/>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1465148" y="847379"/>
            <a:ext cx="6149985" cy="4102737"/>
            <a:chOff x="0" y="0"/>
            <a:chExt cx="3294380" cy="2197725"/>
          </a:xfrm>
        </p:grpSpPr>
        <p:sp>
          <p:nvSpPr>
            <p:cNvPr id="6" name="Freeform 6"/>
            <p:cNvSpPr/>
            <p:nvPr/>
          </p:nvSpPr>
          <p:spPr>
            <a:xfrm>
              <a:off x="0" y="0"/>
              <a:ext cx="3294380" cy="2197725"/>
            </a:xfrm>
            <a:custGeom>
              <a:avLst/>
              <a:gdLst/>
              <a:ahLst/>
              <a:cxnLst/>
              <a:rect l="l" t="t" r="r" b="b"/>
              <a:pathLst>
                <a:path w="3294380" h="2197725">
                  <a:moveTo>
                    <a:pt x="25177" y="0"/>
                  </a:moveTo>
                  <a:lnTo>
                    <a:pt x="3269203" y="0"/>
                  </a:lnTo>
                  <a:cubicBezTo>
                    <a:pt x="3283108" y="0"/>
                    <a:pt x="3294380" y="11272"/>
                    <a:pt x="3294380" y="25177"/>
                  </a:cubicBezTo>
                  <a:lnTo>
                    <a:pt x="3294380" y="2172548"/>
                  </a:lnTo>
                  <a:cubicBezTo>
                    <a:pt x="3294380" y="2179225"/>
                    <a:pt x="3291728" y="2185629"/>
                    <a:pt x="3287006" y="2190351"/>
                  </a:cubicBezTo>
                  <a:cubicBezTo>
                    <a:pt x="3282285" y="2195072"/>
                    <a:pt x="3275881" y="2197725"/>
                    <a:pt x="3269203" y="2197725"/>
                  </a:cubicBezTo>
                  <a:lnTo>
                    <a:pt x="25177" y="2197725"/>
                  </a:lnTo>
                  <a:cubicBezTo>
                    <a:pt x="18500" y="2197725"/>
                    <a:pt x="12096" y="2195072"/>
                    <a:pt x="7374" y="2190351"/>
                  </a:cubicBezTo>
                  <a:cubicBezTo>
                    <a:pt x="2653" y="2185629"/>
                    <a:pt x="0" y="2179225"/>
                    <a:pt x="0" y="2172548"/>
                  </a:cubicBezTo>
                  <a:lnTo>
                    <a:pt x="0" y="25177"/>
                  </a:lnTo>
                  <a:cubicBezTo>
                    <a:pt x="0" y="18500"/>
                    <a:pt x="2653" y="12096"/>
                    <a:pt x="7374" y="7374"/>
                  </a:cubicBezTo>
                  <a:cubicBezTo>
                    <a:pt x="12096" y="2653"/>
                    <a:pt x="18500" y="0"/>
                    <a:pt x="25177" y="0"/>
                  </a:cubicBezTo>
                  <a:close/>
                </a:path>
              </a:pathLst>
            </a:custGeom>
            <a:solidFill>
              <a:srgbClr val="D62828"/>
            </a:solidFill>
            <a:ln cap="sq">
              <a:noFill/>
              <a:prstDash val="solid"/>
              <a:miter/>
            </a:ln>
          </p:spPr>
        </p:sp>
        <p:sp>
          <p:nvSpPr>
            <p:cNvPr id="7" name="TextBox 7"/>
            <p:cNvSpPr txBox="1"/>
            <p:nvPr/>
          </p:nvSpPr>
          <p:spPr>
            <a:xfrm>
              <a:off x="0" y="-38100"/>
              <a:ext cx="3294380" cy="2235825"/>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2549547" y="1218469"/>
            <a:ext cx="7555156" cy="4382739"/>
            <a:chOff x="0" y="0"/>
            <a:chExt cx="2755399" cy="1598404"/>
          </a:xfrm>
        </p:grpSpPr>
        <p:sp>
          <p:nvSpPr>
            <p:cNvPr id="9" name="Freeform 9"/>
            <p:cNvSpPr/>
            <p:nvPr/>
          </p:nvSpPr>
          <p:spPr>
            <a:xfrm>
              <a:off x="0" y="0"/>
              <a:ext cx="2755399" cy="1598404"/>
            </a:xfrm>
            <a:custGeom>
              <a:avLst/>
              <a:gdLst/>
              <a:ahLst/>
              <a:cxnLst/>
              <a:rect l="l" t="t" r="r" b="b"/>
              <a:pathLst>
                <a:path w="2755399" h="1598404">
                  <a:moveTo>
                    <a:pt x="20494" y="0"/>
                  </a:moveTo>
                  <a:lnTo>
                    <a:pt x="2734904" y="0"/>
                  </a:lnTo>
                  <a:cubicBezTo>
                    <a:pt x="2740340" y="0"/>
                    <a:pt x="2745553" y="2159"/>
                    <a:pt x="2749396" y="6003"/>
                  </a:cubicBezTo>
                  <a:cubicBezTo>
                    <a:pt x="2753240" y="9846"/>
                    <a:pt x="2755399" y="15059"/>
                    <a:pt x="2755399" y="20494"/>
                  </a:cubicBezTo>
                  <a:lnTo>
                    <a:pt x="2755399" y="1577910"/>
                  </a:lnTo>
                  <a:cubicBezTo>
                    <a:pt x="2755399" y="1583346"/>
                    <a:pt x="2753240" y="1588558"/>
                    <a:pt x="2749396" y="1592402"/>
                  </a:cubicBezTo>
                  <a:cubicBezTo>
                    <a:pt x="2745553" y="1596245"/>
                    <a:pt x="2740340" y="1598404"/>
                    <a:pt x="2734904" y="1598404"/>
                  </a:cubicBezTo>
                  <a:lnTo>
                    <a:pt x="20494" y="1598404"/>
                  </a:lnTo>
                  <a:cubicBezTo>
                    <a:pt x="15059" y="1598404"/>
                    <a:pt x="9846" y="1596245"/>
                    <a:pt x="6003" y="1592402"/>
                  </a:cubicBezTo>
                  <a:cubicBezTo>
                    <a:pt x="2159" y="1588558"/>
                    <a:pt x="0" y="1583346"/>
                    <a:pt x="0" y="1577910"/>
                  </a:cubicBezTo>
                  <a:lnTo>
                    <a:pt x="0" y="20494"/>
                  </a:lnTo>
                  <a:cubicBezTo>
                    <a:pt x="0" y="15059"/>
                    <a:pt x="2159" y="9846"/>
                    <a:pt x="6003" y="6003"/>
                  </a:cubicBezTo>
                  <a:cubicBezTo>
                    <a:pt x="9846" y="2159"/>
                    <a:pt x="15059" y="0"/>
                    <a:pt x="20494" y="0"/>
                  </a:cubicBezTo>
                  <a:close/>
                </a:path>
              </a:pathLst>
            </a:custGeom>
            <a:solidFill>
              <a:srgbClr val="F2C436"/>
            </a:solidFill>
            <a:ln cap="sq">
              <a:noFill/>
              <a:prstDash val="solid"/>
              <a:miter/>
            </a:ln>
          </p:spPr>
        </p:sp>
        <p:sp>
          <p:nvSpPr>
            <p:cNvPr id="10" name="TextBox 10"/>
            <p:cNvSpPr txBox="1"/>
            <p:nvPr/>
          </p:nvSpPr>
          <p:spPr>
            <a:xfrm>
              <a:off x="0" y="-38100"/>
              <a:ext cx="2755399" cy="1636504"/>
            </a:xfrm>
            <a:prstGeom prst="rect">
              <a:avLst/>
            </a:prstGeom>
          </p:spPr>
          <p:txBody>
            <a:bodyPr lIns="50800" tIns="50800" rIns="50800" bIns="50800" rtlCol="0" anchor="ctr"/>
            <a:lstStyle/>
            <a:p>
              <a:pPr algn="ctr">
                <a:lnSpc>
                  <a:spcPts val="2659"/>
                </a:lnSpc>
                <a:spcBef>
                  <a:spcPct val="0"/>
                </a:spcBef>
              </a:pPr>
              <a:endParaRPr/>
            </a:p>
          </p:txBody>
        </p:sp>
      </p:grpSp>
      <p:sp>
        <p:nvSpPr>
          <p:cNvPr id="11" name="TextBox 11"/>
          <p:cNvSpPr txBox="1"/>
          <p:nvPr/>
        </p:nvSpPr>
        <p:spPr>
          <a:xfrm>
            <a:off x="2987649" y="1566474"/>
            <a:ext cx="6678953" cy="3810000"/>
          </a:xfrm>
          <a:prstGeom prst="rect">
            <a:avLst/>
          </a:prstGeom>
        </p:spPr>
        <p:txBody>
          <a:bodyPr lIns="0" tIns="0" rIns="0" bIns="0" rtlCol="0" anchor="t">
            <a:spAutoFit/>
          </a:bodyPr>
          <a:lstStyle/>
          <a:p>
            <a:pPr>
              <a:lnSpc>
                <a:spcPts val="3050"/>
              </a:lnSpc>
            </a:pPr>
            <a:r>
              <a:rPr lang="en-US" sz="2542">
                <a:solidFill>
                  <a:srgbClr val="000000"/>
                </a:solidFill>
                <a:latin typeface="Canva Sans"/>
              </a:rPr>
              <a:t>Limited External Awareness Channels:</a:t>
            </a:r>
          </a:p>
          <a:p>
            <a:pPr>
              <a:lnSpc>
                <a:spcPts val="3050"/>
              </a:lnSpc>
            </a:pPr>
            <a:endParaRPr/>
          </a:p>
          <a:p>
            <a:pPr>
              <a:lnSpc>
                <a:spcPts val="3050"/>
              </a:lnSpc>
            </a:pPr>
            <a:r>
              <a:rPr lang="en-US" sz="2542">
                <a:solidFill>
                  <a:srgbClr val="000000"/>
                </a:solidFill>
                <a:latin typeface="Canva Sans"/>
              </a:rPr>
              <a:t>Lack of widespread external efforts to raise awareness about mental health resources within the community.</a:t>
            </a:r>
          </a:p>
          <a:p>
            <a:pPr>
              <a:lnSpc>
                <a:spcPts val="3050"/>
              </a:lnSpc>
            </a:pPr>
            <a:r>
              <a:rPr lang="en-US" sz="2542">
                <a:solidFill>
                  <a:srgbClr val="000000"/>
                </a:solidFill>
                <a:latin typeface="Canva Sans"/>
              </a:rPr>
              <a:t>Absence of targeted campaigns, resulting in a significant portion of the community remaining unaware of available support.</a:t>
            </a:r>
          </a:p>
          <a:p>
            <a:pPr>
              <a:lnSpc>
                <a:spcPts val="3050"/>
              </a:lnSpc>
            </a:pPr>
            <a:endParaRPr/>
          </a:p>
          <a:p>
            <a:pPr>
              <a:lnSpc>
                <a:spcPts val="3050"/>
              </a:lnSpc>
            </a:pPr>
            <a:endParaRPr/>
          </a:p>
        </p:txBody>
      </p:sp>
      <p:grpSp>
        <p:nvGrpSpPr>
          <p:cNvPr id="12" name="Group 12"/>
          <p:cNvGrpSpPr/>
          <p:nvPr/>
        </p:nvGrpSpPr>
        <p:grpSpPr>
          <a:xfrm>
            <a:off x="2220984" y="6170025"/>
            <a:ext cx="7569762" cy="3518771"/>
            <a:chOff x="0" y="0"/>
            <a:chExt cx="2760726" cy="1283312"/>
          </a:xfrm>
        </p:grpSpPr>
        <p:sp>
          <p:nvSpPr>
            <p:cNvPr id="13" name="Freeform 13"/>
            <p:cNvSpPr/>
            <p:nvPr/>
          </p:nvSpPr>
          <p:spPr>
            <a:xfrm>
              <a:off x="0" y="0"/>
              <a:ext cx="2760726" cy="1283312"/>
            </a:xfrm>
            <a:custGeom>
              <a:avLst/>
              <a:gdLst/>
              <a:ahLst/>
              <a:cxnLst/>
              <a:rect l="l" t="t" r="r" b="b"/>
              <a:pathLst>
                <a:path w="2760726" h="1283312">
                  <a:moveTo>
                    <a:pt x="20455" y="0"/>
                  </a:moveTo>
                  <a:lnTo>
                    <a:pt x="2740271" y="0"/>
                  </a:lnTo>
                  <a:cubicBezTo>
                    <a:pt x="2751568" y="0"/>
                    <a:pt x="2760726" y="9158"/>
                    <a:pt x="2760726" y="20455"/>
                  </a:cubicBezTo>
                  <a:lnTo>
                    <a:pt x="2760726" y="1262857"/>
                  </a:lnTo>
                  <a:cubicBezTo>
                    <a:pt x="2760726" y="1268282"/>
                    <a:pt x="2758571" y="1273484"/>
                    <a:pt x="2754735" y="1277320"/>
                  </a:cubicBezTo>
                  <a:cubicBezTo>
                    <a:pt x="2750899" y="1281157"/>
                    <a:pt x="2745696" y="1283312"/>
                    <a:pt x="2740271" y="1283312"/>
                  </a:cubicBezTo>
                  <a:lnTo>
                    <a:pt x="20455" y="1283312"/>
                  </a:lnTo>
                  <a:cubicBezTo>
                    <a:pt x="9158" y="1283312"/>
                    <a:pt x="0" y="1274154"/>
                    <a:pt x="0" y="1262857"/>
                  </a:cubicBezTo>
                  <a:lnTo>
                    <a:pt x="0" y="20455"/>
                  </a:lnTo>
                  <a:cubicBezTo>
                    <a:pt x="0" y="9158"/>
                    <a:pt x="9158" y="0"/>
                    <a:pt x="20455" y="0"/>
                  </a:cubicBezTo>
                  <a:close/>
                </a:path>
              </a:pathLst>
            </a:custGeom>
            <a:solidFill>
              <a:srgbClr val="F2C436"/>
            </a:solidFill>
            <a:ln cap="sq">
              <a:noFill/>
              <a:prstDash val="solid"/>
              <a:miter/>
            </a:ln>
          </p:spPr>
        </p:sp>
        <p:sp>
          <p:nvSpPr>
            <p:cNvPr id="14" name="TextBox 14"/>
            <p:cNvSpPr txBox="1"/>
            <p:nvPr/>
          </p:nvSpPr>
          <p:spPr>
            <a:xfrm>
              <a:off x="0" y="-38100"/>
              <a:ext cx="2760726" cy="1321412"/>
            </a:xfrm>
            <a:prstGeom prst="rect">
              <a:avLst/>
            </a:prstGeom>
          </p:spPr>
          <p:txBody>
            <a:bodyPr lIns="50800" tIns="50800" rIns="50800" bIns="50800" rtlCol="0" anchor="ctr"/>
            <a:lstStyle/>
            <a:p>
              <a:pPr algn="ctr">
                <a:lnSpc>
                  <a:spcPts val="2659"/>
                </a:lnSpc>
                <a:spcBef>
                  <a:spcPct val="0"/>
                </a:spcBef>
              </a:pPr>
              <a:endParaRPr/>
            </a:p>
          </p:txBody>
        </p:sp>
      </p:grpSp>
      <p:sp>
        <p:nvSpPr>
          <p:cNvPr id="15" name="TextBox 15"/>
          <p:cNvSpPr txBox="1"/>
          <p:nvPr/>
        </p:nvSpPr>
        <p:spPr>
          <a:xfrm>
            <a:off x="11790628" y="1180369"/>
            <a:ext cx="5665062" cy="3412144"/>
          </a:xfrm>
          <a:prstGeom prst="rect">
            <a:avLst/>
          </a:prstGeom>
        </p:spPr>
        <p:txBody>
          <a:bodyPr lIns="0" tIns="0" rIns="0" bIns="0" rtlCol="0" anchor="t">
            <a:spAutoFit/>
          </a:bodyPr>
          <a:lstStyle/>
          <a:p>
            <a:pPr>
              <a:lnSpc>
                <a:spcPts val="3029"/>
              </a:lnSpc>
              <a:spcBef>
                <a:spcPct val="0"/>
              </a:spcBef>
            </a:pPr>
            <a:r>
              <a:rPr lang="en-US" sz="2163">
                <a:solidFill>
                  <a:srgbClr val="000000"/>
                </a:solidFill>
                <a:latin typeface="Canva Sans"/>
              </a:rPr>
              <a:t>Cultural Sensitivity Gap:</a:t>
            </a:r>
          </a:p>
          <a:p>
            <a:pPr>
              <a:lnSpc>
                <a:spcPts val="3029"/>
              </a:lnSpc>
              <a:spcBef>
                <a:spcPct val="0"/>
              </a:spcBef>
            </a:pPr>
            <a:endParaRPr/>
          </a:p>
          <a:p>
            <a:pPr>
              <a:lnSpc>
                <a:spcPts val="3029"/>
              </a:lnSpc>
              <a:spcBef>
                <a:spcPct val="0"/>
              </a:spcBef>
            </a:pPr>
            <a:r>
              <a:rPr lang="en-US" sz="2163">
                <a:solidFill>
                  <a:srgbClr val="000000"/>
                </a:solidFill>
                <a:latin typeface="Canva Sans"/>
              </a:rPr>
              <a:t>Insufficient cultural competence among existing mental health services, leading to a lack of resonance with the community's cultural nuances.</a:t>
            </a:r>
          </a:p>
          <a:p>
            <a:pPr>
              <a:lnSpc>
                <a:spcPts val="3029"/>
              </a:lnSpc>
              <a:spcBef>
                <a:spcPct val="0"/>
              </a:spcBef>
            </a:pPr>
            <a:r>
              <a:rPr lang="en-US" sz="2163">
                <a:solidFill>
                  <a:srgbClr val="000000"/>
                </a:solidFill>
                <a:latin typeface="Canva Sans"/>
              </a:rPr>
              <a:t>Absence of tailored interventions that address the specific needs and challenges faced by South Asian women in Newham.</a:t>
            </a:r>
          </a:p>
        </p:txBody>
      </p:sp>
      <p:sp>
        <p:nvSpPr>
          <p:cNvPr id="16" name="TextBox 16"/>
          <p:cNvSpPr txBox="1"/>
          <p:nvPr/>
        </p:nvSpPr>
        <p:spPr>
          <a:xfrm>
            <a:off x="2549547" y="6319858"/>
            <a:ext cx="6825708" cy="3181004"/>
          </a:xfrm>
          <a:prstGeom prst="rect">
            <a:avLst/>
          </a:prstGeom>
        </p:spPr>
        <p:txBody>
          <a:bodyPr lIns="0" tIns="0" rIns="0" bIns="0" rtlCol="0" anchor="t">
            <a:spAutoFit/>
          </a:bodyPr>
          <a:lstStyle/>
          <a:p>
            <a:pPr>
              <a:lnSpc>
                <a:spcPts val="3169"/>
              </a:lnSpc>
              <a:spcBef>
                <a:spcPct val="0"/>
              </a:spcBef>
            </a:pPr>
            <a:r>
              <a:rPr lang="en-US" sz="2263">
                <a:solidFill>
                  <a:srgbClr val="2B2A2A"/>
                </a:solidFill>
                <a:latin typeface="Canva Sans"/>
              </a:rPr>
              <a:t>Historical Stigmatization:</a:t>
            </a:r>
          </a:p>
          <a:p>
            <a:pPr>
              <a:lnSpc>
                <a:spcPts val="3169"/>
              </a:lnSpc>
              <a:spcBef>
                <a:spcPct val="0"/>
              </a:spcBef>
            </a:pPr>
            <a:endParaRPr/>
          </a:p>
          <a:p>
            <a:pPr>
              <a:lnSpc>
                <a:spcPts val="3169"/>
              </a:lnSpc>
              <a:spcBef>
                <a:spcPct val="0"/>
              </a:spcBef>
            </a:pPr>
            <a:r>
              <a:rPr lang="en-US" sz="2263">
                <a:solidFill>
                  <a:srgbClr val="2B2A2A"/>
                </a:solidFill>
                <a:latin typeface="Canva Sans"/>
              </a:rPr>
              <a:t>Lingering historical stigmatization and societal attitudes towards mental health within the broader community.</a:t>
            </a:r>
          </a:p>
          <a:p>
            <a:pPr>
              <a:lnSpc>
                <a:spcPts val="3169"/>
              </a:lnSpc>
              <a:spcBef>
                <a:spcPct val="0"/>
              </a:spcBef>
            </a:pPr>
            <a:r>
              <a:rPr lang="en-US" sz="2263">
                <a:solidFill>
                  <a:srgbClr val="2B2A2A"/>
                </a:solidFill>
                <a:latin typeface="Canva Sans"/>
              </a:rPr>
              <a:t>Perception of mental health challenges as taboo, discouraging open discussions and help-seeking behavior.</a:t>
            </a:r>
          </a:p>
        </p:txBody>
      </p:sp>
      <p:grpSp>
        <p:nvGrpSpPr>
          <p:cNvPr id="17" name="Group 17"/>
          <p:cNvGrpSpPr/>
          <p:nvPr/>
        </p:nvGrpSpPr>
        <p:grpSpPr>
          <a:xfrm>
            <a:off x="10879863" y="5256923"/>
            <a:ext cx="6735270" cy="4431873"/>
            <a:chOff x="0" y="0"/>
            <a:chExt cx="2456383" cy="1616324"/>
          </a:xfrm>
        </p:grpSpPr>
        <p:sp>
          <p:nvSpPr>
            <p:cNvPr id="18" name="Freeform 18"/>
            <p:cNvSpPr/>
            <p:nvPr/>
          </p:nvSpPr>
          <p:spPr>
            <a:xfrm>
              <a:off x="0" y="0"/>
              <a:ext cx="2456383" cy="1616324"/>
            </a:xfrm>
            <a:custGeom>
              <a:avLst/>
              <a:gdLst/>
              <a:ahLst/>
              <a:cxnLst/>
              <a:rect l="l" t="t" r="r" b="b"/>
              <a:pathLst>
                <a:path w="2456383" h="1616324">
                  <a:moveTo>
                    <a:pt x="22989" y="0"/>
                  </a:moveTo>
                  <a:lnTo>
                    <a:pt x="2433394" y="0"/>
                  </a:lnTo>
                  <a:cubicBezTo>
                    <a:pt x="2439491" y="0"/>
                    <a:pt x="2445338" y="2422"/>
                    <a:pt x="2449650" y="6733"/>
                  </a:cubicBezTo>
                  <a:cubicBezTo>
                    <a:pt x="2453961" y="11045"/>
                    <a:pt x="2456383" y="16892"/>
                    <a:pt x="2456383" y="22989"/>
                  </a:cubicBezTo>
                  <a:lnTo>
                    <a:pt x="2456383" y="1593335"/>
                  </a:lnTo>
                  <a:cubicBezTo>
                    <a:pt x="2456383" y="1599432"/>
                    <a:pt x="2453961" y="1605279"/>
                    <a:pt x="2449650" y="1609590"/>
                  </a:cubicBezTo>
                  <a:cubicBezTo>
                    <a:pt x="2445338" y="1613902"/>
                    <a:pt x="2439491" y="1616324"/>
                    <a:pt x="2433394" y="1616324"/>
                  </a:cubicBezTo>
                  <a:lnTo>
                    <a:pt x="22989" y="1616324"/>
                  </a:lnTo>
                  <a:cubicBezTo>
                    <a:pt x="10293" y="1616324"/>
                    <a:pt x="0" y="1606031"/>
                    <a:pt x="0" y="1593335"/>
                  </a:cubicBezTo>
                  <a:lnTo>
                    <a:pt x="0" y="22989"/>
                  </a:lnTo>
                  <a:cubicBezTo>
                    <a:pt x="0" y="16892"/>
                    <a:pt x="2422" y="11045"/>
                    <a:pt x="6733" y="6733"/>
                  </a:cubicBezTo>
                  <a:cubicBezTo>
                    <a:pt x="11045" y="2422"/>
                    <a:pt x="16892" y="0"/>
                    <a:pt x="22989" y="0"/>
                  </a:cubicBezTo>
                  <a:close/>
                </a:path>
              </a:pathLst>
            </a:custGeom>
            <a:solidFill>
              <a:srgbClr val="F2C436"/>
            </a:solidFill>
            <a:ln cap="sq">
              <a:noFill/>
              <a:prstDash val="solid"/>
              <a:miter/>
            </a:ln>
          </p:spPr>
        </p:sp>
        <p:sp>
          <p:nvSpPr>
            <p:cNvPr id="19" name="TextBox 19"/>
            <p:cNvSpPr txBox="1"/>
            <p:nvPr/>
          </p:nvSpPr>
          <p:spPr>
            <a:xfrm>
              <a:off x="0" y="-38100"/>
              <a:ext cx="2456383" cy="1654424"/>
            </a:xfrm>
            <a:prstGeom prst="rect">
              <a:avLst/>
            </a:prstGeom>
          </p:spPr>
          <p:txBody>
            <a:bodyPr lIns="50800" tIns="50800" rIns="50800" bIns="50800" rtlCol="0" anchor="ctr"/>
            <a:lstStyle/>
            <a:p>
              <a:pPr algn="ctr">
                <a:lnSpc>
                  <a:spcPts val="2659"/>
                </a:lnSpc>
                <a:spcBef>
                  <a:spcPct val="0"/>
                </a:spcBef>
              </a:pPr>
              <a:endParaRPr/>
            </a:p>
          </p:txBody>
        </p:sp>
      </p:grpSp>
      <p:sp>
        <p:nvSpPr>
          <p:cNvPr id="20" name="TextBox 20"/>
          <p:cNvSpPr txBox="1"/>
          <p:nvPr/>
        </p:nvSpPr>
        <p:spPr>
          <a:xfrm>
            <a:off x="11513162" y="5553583"/>
            <a:ext cx="5468672" cy="3769649"/>
          </a:xfrm>
          <a:prstGeom prst="rect">
            <a:avLst/>
          </a:prstGeom>
        </p:spPr>
        <p:txBody>
          <a:bodyPr lIns="0" tIns="0" rIns="0" bIns="0" rtlCol="0" anchor="t">
            <a:spAutoFit/>
          </a:bodyPr>
          <a:lstStyle/>
          <a:p>
            <a:pPr>
              <a:lnSpc>
                <a:spcPts val="2749"/>
              </a:lnSpc>
              <a:spcBef>
                <a:spcPct val="0"/>
              </a:spcBef>
            </a:pPr>
            <a:r>
              <a:rPr lang="en-US" sz="1963">
                <a:solidFill>
                  <a:srgbClr val="231F20"/>
                </a:solidFill>
                <a:latin typeface="Canva Sans"/>
              </a:rPr>
              <a:t>Language Barriers and Communication Hesitation:</a:t>
            </a:r>
          </a:p>
          <a:p>
            <a:pPr>
              <a:lnSpc>
                <a:spcPts val="2749"/>
              </a:lnSpc>
              <a:spcBef>
                <a:spcPct val="0"/>
              </a:spcBef>
            </a:pPr>
            <a:endParaRPr/>
          </a:p>
          <a:p>
            <a:pPr>
              <a:lnSpc>
                <a:spcPts val="2749"/>
              </a:lnSpc>
              <a:spcBef>
                <a:spcPct val="0"/>
              </a:spcBef>
            </a:pPr>
            <a:r>
              <a:rPr lang="en-US" sz="1963">
                <a:solidFill>
                  <a:srgbClr val="231F20"/>
                </a:solidFill>
                <a:latin typeface="Canva Sans"/>
              </a:rPr>
              <a:t>Language barriers acting as a deterrent, making it challenging for these women to access and communicate with existing mental health services.</a:t>
            </a:r>
          </a:p>
          <a:p>
            <a:pPr>
              <a:lnSpc>
                <a:spcPts val="2749"/>
              </a:lnSpc>
              <a:spcBef>
                <a:spcPct val="0"/>
              </a:spcBef>
            </a:pPr>
            <a:r>
              <a:rPr lang="en-US" sz="1963">
                <a:solidFill>
                  <a:srgbClr val="231F20"/>
                </a:solidFill>
                <a:latin typeface="Canva Sans"/>
              </a:rPr>
              <a:t>Hesitation to discuss mental health concerns due to concerns about being misunderstood, especially in the context of cultural backgrounds.</a:t>
            </a:r>
          </a:p>
        </p:txBody>
      </p:sp>
      <p:sp>
        <p:nvSpPr>
          <p:cNvPr id="21" name="TextBox 21"/>
          <p:cNvSpPr txBox="1"/>
          <p:nvPr/>
        </p:nvSpPr>
        <p:spPr>
          <a:xfrm rot="5400000">
            <a:off x="-2977074" y="5144128"/>
            <a:ext cx="7767455" cy="612146"/>
          </a:xfrm>
          <a:prstGeom prst="rect">
            <a:avLst/>
          </a:prstGeom>
        </p:spPr>
        <p:txBody>
          <a:bodyPr lIns="0" tIns="0" rIns="0" bIns="0" rtlCol="0" anchor="t">
            <a:spAutoFit/>
          </a:bodyPr>
          <a:lstStyle/>
          <a:p>
            <a:pPr algn="ctr">
              <a:lnSpc>
                <a:spcPts val="4600"/>
              </a:lnSpc>
            </a:pPr>
            <a:r>
              <a:rPr lang="en-US" sz="4600">
                <a:solidFill>
                  <a:srgbClr val="FFFFFF"/>
                </a:solidFill>
                <a:latin typeface="Hammersmith One"/>
              </a:rPr>
              <a:t> FINDINGS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3049"/>
        </a:solidFill>
        <a:effectLst/>
      </p:bgPr>
    </p:bg>
    <p:spTree>
      <p:nvGrpSpPr>
        <p:cNvPr id="1" name=""/>
        <p:cNvGrpSpPr/>
        <p:nvPr/>
      </p:nvGrpSpPr>
      <p:grpSpPr>
        <a:xfrm>
          <a:off x="0" y="0"/>
          <a:ext cx="0" cy="0"/>
          <a:chOff x="0" y="0"/>
          <a:chExt cx="0" cy="0"/>
        </a:xfrm>
      </p:grpSpPr>
      <p:grpSp>
        <p:nvGrpSpPr>
          <p:cNvPr id="2" name="Group 2"/>
          <p:cNvGrpSpPr/>
          <p:nvPr/>
        </p:nvGrpSpPr>
        <p:grpSpPr>
          <a:xfrm>
            <a:off x="10254096" y="1028700"/>
            <a:ext cx="7591573" cy="4114800"/>
            <a:chOff x="0" y="0"/>
            <a:chExt cx="2760726" cy="1496374"/>
          </a:xfrm>
        </p:grpSpPr>
        <p:sp>
          <p:nvSpPr>
            <p:cNvPr id="3" name="Freeform 3"/>
            <p:cNvSpPr/>
            <p:nvPr/>
          </p:nvSpPr>
          <p:spPr>
            <a:xfrm>
              <a:off x="0" y="0"/>
              <a:ext cx="2760726" cy="1496374"/>
            </a:xfrm>
            <a:custGeom>
              <a:avLst/>
              <a:gdLst/>
              <a:ahLst/>
              <a:cxnLst/>
              <a:rect l="l" t="t" r="r" b="b"/>
              <a:pathLst>
                <a:path w="2760726" h="1496374">
                  <a:moveTo>
                    <a:pt x="20396" y="0"/>
                  </a:moveTo>
                  <a:lnTo>
                    <a:pt x="2740330" y="0"/>
                  </a:lnTo>
                  <a:cubicBezTo>
                    <a:pt x="2751594" y="0"/>
                    <a:pt x="2760726" y="9132"/>
                    <a:pt x="2760726" y="20396"/>
                  </a:cubicBezTo>
                  <a:lnTo>
                    <a:pt x="2760726" y="1475978"/>
                  </a:lnTo>
                  <a:cubicBezTo>
                    <a:pt x="2760726" y="1481388"/>
                    <a:pt x="2758577" y="1486575"/>
                    <a:pt x="2754752" y="1490401"/>
                  </a:cubicBezTo>
                  <a:cubicBezTo>
                    <a:pt x="2750927" y="1494225"/>
                    <a:pt x="2745739" y="1496374"/>
                    <a:pt x="2740330" y="1496374"/>
                  </a:cubicBezTo>
                  <a:lnTo>
                    <a:pt x="20396" y="1496374"/>
                  </a:lnTo>
                  <a:cubicBezTo>
                    <a:pt x="9132" y="1496374"/>
                    <a:pt x="0" y="1487243"/>
                    <a:pt x="0" y="1475978"/>
                  </a:cubicBezTo>
                  <a:lnTo>
                    <a:pt x="0" y="20396"/>
                  </a:lnTo>
                  <a:cubicBezTo>
                    <a:pt x="0" y="9132"/>
                    <a:pt x="9132" y="0"/>
                    <a:pt x="20396" y="0"/>
                  </a:cubicBezTo>
                  <a:close/>
                </a:path>
              </a:pathLst>
            </a:custGeom>
            <a:solidFill>
              <a:srgbClr val="F2C436"/>
            </a:solidFill>
            <a:ln cap="sq">
              <a:noFill/>
              <a:prstDash val="solid"/>
              <a:miter/>
            </a:ln>
          </p:spPr>
        </p:sp>
        <p:sp>
          <p:nvSpPr>
            <p:cNvPr id="4" name="TextBox 4"/>
            <p:cNvSpPr txBox="1"/>
            <p:nvPr/>
          </p:nvSpPr>
          <p:spPr>
            <a:xfrm>
              <a:off x="0" y="-38100"/>
              <a:ext cx="2760726" cy="1534474"/>
            </a:xfrm>
            <a:prstGeom prst="rect">
              <a:avLst/>
            </a:prstGeom>
          </p:spPr>
          <p:txBody>
            <a:bodyPr lIns="50800" tIns="50800" rIns="50800" bIns="50800" rtlCol="0" anchor="ctr"/>
            <a:lstStyle/>
            <a:p>
              <a:pPr algn="ctr">
                <a:lnSpc>
                  <a:spcPts val="2659"/>
                </a:lnSpc>
                <a:spcBef>
                  <a:spcPct val="0"/>
                </a:spcBef>
              </a:pPr>
              <a:endParaRPr/>
            </a:p>
          </p:txBody>
        </p:sp>
      </p:grpSp>
      <p:sp>
        <p:nvSpPr>
          <p:cNvPr id="5" name="TextBox 5"/>
          <p:cNvSpPr txBox="1"/>
          <p:nvPr/>
        </p:nvSpPr>
        <p:spPr>
          <a:xfrm>
            <a:off x="10719373" y="1322512"/>
            <a:ext cx="6726720" cy="3412015"/>
          </a:xfrm>
          <a:prstGeom prst="rect">
            <a:avLst/>
          </a:prstGeom>
        </p:spPr>
        <p:txBody>
          <a:bodyPr lIns="0" tIns="0" rIns="0" bIns="0" rtlCol="0" anchor="t">
            <a:spAutoFit/>
          </a:bodyPr>
          <a:lstStyle/>
          <a:p>
            <a:pPr>
              <a:lnSpc>
                <a:spcPts val="3036"/>
              </a:lnSpc>
              <a:spcBef>
                <a:spcPct val="0"/>
              </a:spcBef>
            </a:pPr>
            <a:r>
              <a:rPr lang="en-US" sz="2168">
                <a:solidFill>
                  <a:srgbClr val="000000"/>
                </a:solidFill>
                <a:latin typeface="Canva Sans"/>
              </a:rPr>
              <a:t>Scarce Community Engagement Efforts:</a:t>
            </a:r>
          </a:p>
          <a:p>
            <a:pPr>
              <a:lnSpc>
                <a:spcPts val="3036"/>
              </a:lnSpc>
              <a:spcBef>
                <a:spcPct val="0"/>
              </a:spcBef>
            </a:pPr>
            <a:endParaRPr/>
          </a:p>
          <a:p>
            <a:pPr>
              <a:lnSpc>
                <a:spcPts val="3036"/>
              </a:lnSpc>
              <a:spcBef>
                <a:spcPct val="0"/>
              </a:spcBef>
            </a:pPr>
            <a:r>
              <a:rPr lang="en-US" sz="2168">
                <a:solidFill>
                  <a:srgbClr val="000000"/>
                </a:solidFill>
                <a:latin typeface="Canva Sans"/>
              </a:rPr>
              <a:t>Limited efforts to engage directly with the community, resulting in a lack of visibility and connection with existing mental health programs.</a:t>
            </a:r>
          </a:p>
          <a:p>
            <a:pPr>
              <a:lnSpc>
                <a:spcPts val="3036"/>
              </a:lnSpc>
              <a:spcBef>
                <a:spcPct val="0"/>
              </a:spcBef>
            </a:pPr>
            <a:r>
              <a:rPr lang="en-US" sz="2168">
                <a:solidFill>
                  <a:srgbClr val="000000"/>
                </a:solidFill>
                <a:latin typeface="Canva Sans"/>
              </a:rPr>
              <a:t>Insufficient presence at community-centric locations and events where these women frequent, further contributing to feelings of isolation.</a:t>
            </a:r>
          </a:p>
        </p:txBody>
      </p:sp>
      <p:grpSp>
        <p:nvGrpSpPr>
          <p:cNvPr id="6" name="Group 6"/>
          <p:cNvGrpSpPr/>
          <p:nvPr/>
        </p:nvGrpSpPr>
        <p:grpSpPr>
          <a:xfrm>
            <a:off x="10254096" y="5450201"/>
            <a:ext cx="7591573" cy="4410989"/>
            <a:chOff x="0" y="0"/>
            <a:chExt cx="2760726" cy="1604085"/>
          </a:xfrm>
        </p:grpSpPr>
        <p:sp>
          <p:nvSpPr>
            <p:cNvPr id="7" name="Freeform 7"/>
            <p:cNvSpPr/>
            <p:nvPr/>
          </p:nvSpPr>
          <p:spPr>
            <a:xfrm>
              <a:off x="0" y="0"/>
              <a:ext cx="2760726" cy="1604085"/>
            </a:xfrm>
            <a:custGeom>
              <a:avLst/>
              <a:gdLst/>
              <a:ahLst/>
              <a:cxnLst/>
              <a:rect l="l" t="t" r="r" b="b"/>
              <a:pathLst>
                <a:path w="2760726" h="1604085">
                  <a:moveTo>
                    <a:pt x="20396" y="0"/>
                  </a:moveTo>
                  <a:lnTo>
                    <a:pt x="2740330" y="0"/>
                  </a:lnTo>
                  <a:cubicBezTo>
                    <a:pt x="2751594" y="0"/>
                    <a:pt x="2760726" y="9132"/>
                    <a:pt x="2760726" y="20396"/>
                  </a:cubicBezTo>
                  <a:lnTo>
                    <a:pt x="2760726" y="1583689"/>
                  </a:lnTo>
                  <a:cubicBezTo>
                    <a:pt x="2760726" y="1589099"/>
                    <a:pt x="2758577" y="1594287"/>
                    <a:pt x="2754752" y="1598112"/>
                  </a:cubicBezTo>
                  <a:cubicBezTo>
                    <a:pt x="2750927" y="1601937"/>
                    <a:pt x="2745739" y="1604085"/>
                    <a:pt x="2740330" y="1604085"/>
                  </a:cubicBezTo>
                  <a:lnTo>
                    <a:pt x="20396" y="1604085"/>
                  </a:lnTo>
                  <a:cubicBezTo>
                    <a:pt x="9132" y="1604085"/>
                    <a:pt x="0" y="1594954"/>
                    <a:pt x="0" y="1583689"/>
                  </a:cubicBezTo>
                  <a:lnTo>
                    <a:pt x="0" y="20396"/>
                  </a:lnTo>
                  <a:cubicBezTo>
                    <a:pt x="0" y="9132"/>
                    <a:pt x="9132" y="0"/>
                    <a:pt x="20396" y="0"/>
                  </a:cubicBezTo>
                  <a:close/>
                </a:path>
              </a:pathLst>
            </a:custGeom>
            <a:solidFill>
              <a:srgbClr val="F2C436"/>
            </a:solidFill>
            <a:ln cap="sq">
              <a:noFill/>
              <a:prstDash val="solid"/>
              <a:miter/>
            </a:ln>
          </p:spPr>
        </p:sp>
        <p:sp>
          <p:nvSpPr>
            <p:cNvPr id="8" name="TextBox 8"/>
            <p:cNvSpPr txBox="1"/>
            <p:nvPr/>
          </p:nvSpPr>
          <p:spPr>
            <a:xfrm>
              <a:off x="0" y="-38100"/>
              <a:ext cx="2760726" cy="1642185"/>
            </a:xfrm>
            <a:prstGeom prst="rect">
              <a:avLst/>
            </a:prstGeom>
          </p:spPr>
          <p:txBody>
            <a:bodyPr lIns="50800" tIns="50800" rIns="50800" bIns="50800" rtlCol="0" anchor="ctr"/>
            <a:lstStyle/>
            <a:p>
              <a:pPr algn="ctr">
                <a:lnSpc>
                  <a:spcPts val="2659"/>
                </a:lnSpc>
                <a:spcBef>
                  <a:spcPct val="0"/>
                </a:spcBef>
              </a:pPr>
              <a:endParaRPr/>
            </a:p>
          </p:txBody>
        </p:sp>
      </p:grpSp>
      <p:grpSp>
        <p:nvGrpSpPr>
          <p:cNvPr id="9" name="Group 9"/>
          <p:cNvGrpSpPr/>
          <p:nvPr/>
        </p:nvGrpSpPr>
        <p:grpSpPr>
          <a:xfrm>
            <a:off x="1851459" y="1028700"/>
            <a:ext cx="7591573" cy="4421501"/>
            <a:chOff x="0" y="0"/>
            <a:chExt cx="2760726" cy="1607908"/>
          </a:xfrm>
        </p:grpSpPr>
        <p:sp>
          <p:nvSpPr>
            <p:cNvPr id="10" name="Freeform 10"/>
            <p:cNvSpPr/>
            <p:nvPr/>
          </p:nvSpPr>
          <p:spPr>
            <a:xfrm>
              <a:off x="0" y="0"/>
              <a:ext cx="2760726" cy="1607908"/>
            </a:xfrm>
            <a:custGeom>
              <a:avLst/>
              <a:gdLst/>
              <a:ahLst/>
              <a:cxnLst/>
              <a:rect l="l" t="t" r="r" b="b"/>
              <a:pathLst>
                <a:path w="2760726" h="1607908">
                  <a:moveTo>
                    <a:pt x="20396" y="0"/>
                  </a:moveTo>
                  <a:lnTo>
                    <a:pt x="2740330" y="0"/>
                  </a:lnTo>
                  <a:cubicBezTo>
                    <a:pt x="2751594" y="0"/>
                    <a:pt x="2760726" y="9132"/>
                    <a:pt x="2760726" y="20396"/>
                  </a:cubicBezTo>
                  <a:lnTo>
                    <a:pt x="2760726" y="1587512"/>
                  </a:lnTo>
                  <a:cubicBezTo>
                    <a:pt x="2760726" y="1598777"/>
                    <a:pt x="2751594" y="1607908"/>
                    <a:pt x="2740330" y="1607908"/>
                  </a:cubicBezTo>
                  <a:lnTo>
                    <a:pt x="20396" y="1607908"/>
                  </a:lnTo>
                  <a:cubicBezTo>
                    <a:pt x="14987" y="1607908"/>
                    <a:pt x="9799" y="1605759"/>
                    <a:pt x="5974" y="1601934"/>
                  </a:cubicBezTo>
                  <a:cubicBezTo>
                    <a:pt x="2149" y="1598109"/>
                    <a:pt x="0" y="1592922"/>
                    <a:pt x="0" y="1587512"/>
                  </a:cubicBezTo>
                  <a:lnTo>
                    <a:pt x="0" y="20396"/>
                  </a:lnTo>
                  <a:cubicBezTo>
                    <a:pt x="0" y="9132"/>
                    <a:pt x="9132" y="0"/>
                    <a:pt x="20396" y="0"/>
                  </a:cubicBezTo>
                  <a:close/>
                </a:path>
              </a:pathLst>
            </a:custGeom>
            <a:solidFill>
              <a:srgbClr val="F2C436"/>
            </a:solidFill>
            <a:ln cap="sq">
              <a:noFill/>
              <a:prstDash val="solid"/>
              <a:miter/>
            </a:ln>
          </p:spPr>
        </p:sp>
        <p:sp>
          <p:nvSpPr>
            <p:cNvPr id="11" name="TextBox 11"/>
            <p:cNvSpPr txBox="1"/>
            <p:nvPr/>
          </p:nvSpPr>
          <p:spPr>
            <a:xfrm>
              <a:off x="0" y="-38100"/>
              <a:ext cx="2760726" cy="1646008"/>
            </a:xfrm>
            <a:prstGeom prst="rect">
              <a:avLst/>
            </a:prstGeom>
          </p:spPr>
          <p:txBody>
            <a:bodyPr lIns="50800" tIns="50800" rIns="50800" bIns="50800" rtlCol="0" anchor="ctr"/>
            <a:lstStyle/>
            <a:p>
              <a:pPr algn="ctr">
                <a:lnSpc>
                  <a:spcPts val="2659"/>
                </a:lnSpc>
                <a:spcBef>
                  <a:spcPct val="0"/>
                </a:spcBef>
              </a:pPr>
              <a:endParaRPr/>
            </a:p>
          </p:txBody>
        </p:sp>
      </p:grpSp>
      <p:sp>
        <p:nvSpPr>
          <p:cNvPr id="12" name="TextBox 12"/>
          <p:cNvSpPr txBox="1"/>
          <p:nvPr/>
        </p:nvSpPr>
        <p:spPr>
          <a:xfrm>
            <a:off x="10657965" y="5846982"/>
            <a:ext cx="6849537" cy="3411318"/>
          </a:xfrm>
          <a:prstGeom prst="rect">
            <a:avLst/>
          </a:prstGeom>
        </p:spPr>
        <p:txBody>
          <a:bodyPr lIns="0" tIns="0" rIns="0" bIns="0" rtlCol="0" anchor="t">
            <a:spAutoFit/>
          </a:bodyPr>
          <a:lstStyle/>
          <a:p>
            <a:pPr>
              <a:lnSpc>
                <a:spcPts val="3074"/>
              </a:lnSpc>
              <a:spcBef>
                <a:spcPct val="0"/>
              </a:spcBef>
            </a:pPr>
            <a:r>
              <a:rPr lang="en-US" sz="2196">
                <a:solidFill>
                  <a:srgbClr val="000000"/>
                </a:solidFill>
                <a:latin typeface="Canva Sans"/>
              </a:rPr>
              <a:t>Ignorance of Specific Needs:</a:t>
            </a:r>
          </a:p>
          <a:p>
            <a:pPr>
              <a:lnSpc>
                <a:spcPts val="3074"/>
              </a:lnSpc>
              <a:spcBef>
                <a:spcPct val="0"/>
              </a:spcBef>
            </a:pPr>
            <a:endParaRPr/>
          </a:p>
          <a:p>
            <a:pPr>
              <a:lnSpc>
                <a:spcPts val="3074"/>
              </a:lnSpc>
              <a:spcBef>
                <a:spcPct val="0"/>
              </a:spcBef>
            </a:pPr>
            <a:r>
              <a:rPr lang="en-US" sz="2196">
                <a:solidFill>
                  <a:srgbClr val="000000"/>
                </a:solidFill>
                <a:latin typeface="Canva Sans"/>
              </a:rPr>
              <a:t>Failure to acknowledge and address the specific mental health needs of South Asian women in Newham.</a:t>
            </a:r>
          </a:p>
          <a:p>
            <a:pPr>
              <a:lnSpc>
                <a:spcPts val="3074"/>
              </a:lnSpc>
              <a:spcBef>
                <a:spcPct val="0"/>
              </a:spcBef>
            </a:pPr>
            <a:r>
              <a:rPr lang="en-US" sz="2196">
                <a:solidFill>
                  <a:srgbClr val="000000"/>
                </a:solidFill>
                <a:latin typeface="Canva Sans"/>
              </a:rPr>
              <a:t>Lack of programs that consider the intersectionality of factors such as culture, age, and language, leading to a sense of being overlooked.</a:t>
            </a:r>
          </a:p>
        </p:txBody>
      </p:sp>
      <p:sp>
        <p:nvSpPr>
          <p:cNvPr id="13" name="TextBox 13"/>
          <p:cNvSpPr txBox="1"/>
          <p:nvPr/>
        </p:nvSpPr>
        <p:spPr>
          <a:xfrm>
            <a:off x="2179539" y="1312987"/>
            <a:ext cx="6935414" cy="3759360"/>
          </a:xfrm>
          <a:prstGeom prst="rect">
            <a:avLst/>
          </a:prstGeom>
        </p:spPr>
        <p:txBody>
          <a:bodyPr lIns="0" tIns="0" rIns="0" bIns="0" rtlCol="0" anchor="t">
            <a:spAutoFit/>
          </a:bodyPr>
          <a:lstStyle/>
          <a:p>
            <a:pPr>
              <a:lnSpc>
                <a:spcPts val="3316"/>
              </a:lnSpc>
              <a:spcBef>
                <a:spcPct val="0"/>
              </a:spcBef>
            </a:pPr>
            <a:r>
              <a:rPr lang="en-US" sz="2368">
                <a:solidFill>
                  <a:srgbClr val="000000"/>
                </a:solidFill>
                <a:latin typeface="Canva Sans"/>
              </a:rPr>
              <a:t>External Support Disconnection:</a:t>
            </a:r>
          </a:p>
          <a:p>
            <a:pPr>
              <a:lnSpc>
                <a:spcPts val="3316"/>
              </a:lnSpc>
              <a:spcBef>
                <a:spcPct val="0"/>
              </a:spcBef>
            </a:pPr>
            <a:endParaRPr/>
          </a:p>
          <a:p>
            <a:pPr>
              <a:lnSpc>
                <a:spcPts val="3316"/>
              </a:lnSpc>
              <a:spcBef>
                <a:spcPct val="0"/>
              </a:spcBef>
            </a:pPr>
            <a:r>
              <a:rPr lang="en-US" sz="2368">
                <a:solidFill>
                  <a:srgbClr val="000000"/>
                </a:solidFill>
                <a:latin typeface="Canva Sans"/>
              </a:rPr>
              <a:t>Disconnect between external mental health support services and the lived experiences of these women, making the services seem detached and irrelevant.</a:t>
            </a:r>
          </a:p>
          <a:p>
            <a:pPr>
              <a:lnSpc>
                <a:spcPts val="3316"/>
              </a:lnSpc>
              <a:spcBef>
                <a:spcPct val="0"/>
              </a:spcBef>
            </a:pPr>
            <a:r>
              <a:rPr lang="en-US" sz="2368">
                <a:solidFill>
                  <a:srgbClr val="000000"/>
                </a:solidFill>
                <a:latin typeface="Canva Sans"/>
              </a:rPr>
              <a:t>Perceived inadequacy in catering to the real-world challenges and cultural contexts faced by the South Asian women community in Newham.</a:t>
            </a:r>
          </a:p>
        </p:txBody>
      </p:sp>
      <p:grpSp>
        <p:nvGrpSpPr>
          <p:cNvPr id="14" name="Group 14"/>
          <p:cNvGrpSpPr/>
          <p:nvPr/>
        </p:nvGrpSpPr>
        <p:grpSpPr>
          <a:xfrm>
            <a:off x="1661892" y="5902342"/>
            <a:ext cx="7591573" cy="3958848"/>
            <a:chOff x="0" y="0"/>
            <a:chExt cx="2760726" cy="1439661"/>
          </a:xfrm>
        </p:grpSpPr>
        <p:sp>
          <p:nvSpPr>
            <p:cNvPr id="15" name="Freeform 15"/>
            <p:cNvSpPr/>
            <p:nvPr/>
          </p:nvSpPr>
          <p:spPr>
            <a:xfrm>
              <a:off x="0" y="0"/>
              <a:ext cx="2760726" cy="1439661"/>
            </a:xfrm>
            <a:custGeom>
              <a:avLst/>
              <a:gdLst/>
              <a:ahLst/>
              <a:cxnLst/>
              <a:rect l="l" t="t" r="r" b="b"/>
              <a:pathLst>
                <a:path w="2760726" h="1439661">
                  <a:moveTo>
                    <a:pt x="20396" y="0"/>
                  </a:moveTo>
                  <a:lnTo>
                    <a:pt x="2740330" y="0"/>
                  </a:lnTo>
                  <a:cubicBezTo>
                    <a:pt x="2751594" y="0"/>
                    <a:pt x="2760726" y="9132"/>
                    <a:pt x="2760726" y="20396"/>
                  </a:cubicBezTo>
                  <a:lnTo>
                    <a:pt x="2760726" y="1419265"/>
                  </a:lnTo>
                  <a:cubicBezTo>
                    <a:pt x="2760726" y="1424675"/>
                    <a:pt x="2758577" y="1429863"/>
                    <a:pt x="2754752" y="1433688"/>
                  </a:cubicBezTo>
                  <a:cubicBezTo>
                    <a:pt x="2750927" y="1437513"/>
                    <a:pt x="2745739" y="1439661"/>
                    <a:pt x="2740330" y="1439661"/>
                  </a:cubicBezTo>
                  <a:lnTo>
                    <a:pt x="20396" y="1439661"/>
                  </a:lnTo>
                  <a:cubicBezTo>
                    <a:pt x="9132" y="1439661"/>
                    <a:pt x="0" y="1430530"/>
                    <a:pt x="0" y="1419265"/>
                  </a:cubicBezTo>
                  <a:lnTo>
                    <a:pt x="0" y="20396"/>
                  </a:lnTo>
                  <a:cubicBezTo>
                    <a:pt x="0" y="9132"/>
                    <a:pt x="9132" y="0"/>
                    <a:pt x="20396" y="0"/>
                  </a:cubicBezTo>
                  <a:close/>
                </a:path>
              </a:pathLst>
            </a:custGeom>
            <a:solidFill>
              <a:srgbClr val="F2C436"/>
            </a:solidFill>
            <a:ln cap="sq">
              <a:noFill/>
              <a:prstDash val="solid"/>
              <a:miter/>
            </a:ln>
          </p:spPr>
        </p:sp>
        <p:sp>
          <p:nvSpPr>
            <p:cNvPr id="16" name="TextBox 16"/>
            <p:cNvSpPr txBox="1"/>
            <p:nvPr/>
          </p:nvSpPr>
          <p:spPr>
            <a:xfrm>
              <a:off x="0" y="-38100"/>
              <a:ext cx="2760726" cy="1477761"/>
            </a:xfrm>
            <a:prstGeom prst="rect">
              <a:avLst/>
            </a:prstGeom>
          </p:spPr>
          <p:txBody>
            <a:bodyPr lIns="50800" tIns="50800" rIns="50800" bIns="50800" rtlCol="0" anchor="ctr"/>
            <a:lstStyle/>
            <a:p>
              <a:pPr algn="ctr">
                <a:lnSpc>
                  <a:spcPts val="2659"/>
                </a:lnSpc>
                <a:spcBef>
                  <a:spcPct val="0"/>
                </a:spcBef>
              </a:pPr>
              <a:endParaRPr/>
            </a:p>
          </p:txBody>
        </p:sp>
      </p:grpSp>
      <p:sp>
        <p:nvSpPr>
          <p:cNvPr id="17" name="TextBox 17"/>
          <p:cNvSpPr txBox="1"/>
          <p:nvPr/>
        </p:nvSpPr>
        <p:spPr>
          <a:xfrm>
            <a:off x="2179539" y="6386670"/>
            <a:ext cx="6935414" cy="2871630"/>
          </a:xfrm>
          <a:prstGeom prst="rect">
            <a:avLst/>
          </a:prstGeom>
        </p:spPr>
        <p:txBody>
          <a:bodyPr lIns="0" tIns="0" rIns="0" bIns="0" rtlCol="0" anchor="t">
            <a:spAutoFit/>
          </a:bodyPr>
          <a:lstStyle/>
          <a:p>
            <a:pPr>
              <a:lnSpc>
                <a:spcPts val="2896"/>
              </a:lnSpc>
              <a:spcBef>
                <a:spcPct val="0"/>
              </a:spcBef>
            </a:pPr>
            <a:r>
              <a:rPr lang="en-US" sz="2068">
                <a:solidFill>
                  <a:srgbClr val="000000"/>
                </a:solidFill>
                <a:latin typeface="Canva Sans"/>
              </a:rPr>
              <a:t>Limited Accessibility and Reach:</a:t>
            </a:r>
          </a:p>
          <a:p>
            <a:pPr>
              <a:lnSpc>
                <a:spcPts val="2896"/>
              </a:lnSpc>
              <a:spcBef>
                <a:spcPct val="0"/>
              </a:spcBef>
            </a:pPr>
            <a:endParaRPr/>
          </a:p>
          <a:p>
            <a:pPr>
              <a:lnSpc>
                <a:spcPts val="2896"/>
              </a:lnSpc>
              <a:spcBef>
                <a:spcPct val="0"/>
              </a:spcBef>
            </a:pPr>
            <a:r>
              <a:rPr lang="en-US" sz="2068">
                <a:solidFill>
                  <a:srgbClr val="000000"/>
                </a:solidFill>
                <a:latin typeface="Canva Sans"/>
              </a:rPr>
              <a:t>Limited accessibility of mental health services, both in terms of physical locations and online platforms, restricting the community's ability to seek help.</a:t>
            </a:r>
          </a:p>
          <a:p>
            <a:pPr>
              <a:lnSpc>
                <a:spcPts val="2896"/>
              </a:lnSpc>
              <a:spcBef>
                <a:spcPct val="0"/>
              </a:spcBef>
            </a:pPr>
            <a:r>
              <a:rPr lang="en-US" sz="2068">
                <a:solidFill>
                  <a:srgbClr val="000000"/>
                </a:solidFill>
                <a:latin typeface="Canva Sans"/>
              </a:rPr>
              <a:t>Insufficient efforts to reach out to women who may be isolated or have restricted access to information about mental health resources.</a:t>
            </a:r>
          </a:p>
        </p:txBody>
      </p:sp>
      <p:sp>
        <p:nvSpPr>
          <p:cNvPr id="18" name="TextBox 18"/>
          <p:cNvSpPr txBox="1"/>
          <p:nvPr/>
        </p:nvSpPr>
        <p:spPr>
          <a:xfrm rot="5400000">
            <a:off x="-2977074" y="5144128"/>
            <a:ext cx="7767455" cy="612146"/>
          </a:xfrm>
          <a:prstGeom prst="rect">
            <a:avLst/>
          </a:prstGeom>
        </p:spPr>
        <p:txBody>
          <a:bodyPr lIns="0" tIns="0" rIns="0" bIns="0" rtlCol="0" anchor="t">
            <a:spAutoFit/>
          </a:bodyPr>
          <a:lstStyle/>
          <a:p>
            <a:pPr algn="ctr">
              <a:lnSpc>
                <a:spcPts val="4600"/>
              </a:lnSpc>
            </a:pPr>
            <a:r>
              <a:rPr lang="en-US" sz="4600">
                <a:solidFill>
                  <a:srgbClr val="FFFFFF"/>
                </a:solidFill>
                <a:latin typeface="Hammersmith One"/>
              </a:rPr>
              <a:t> FINDINGS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03049"/>
        </a:solidFill>
        <a:effectLst/>
      </p:bgPr>
    </p:bg>
    <p:spTree>
      <p:nvGrpSpPr>
        <p:cNvPr id="1" name=""/>
        <p:cNvGrpSpPr/>
        <p:nvPr/>
      </p:nvGrpSpPr>
      <p:grpSpPr>
        <a:xfrm>
          <a:off x="0" y="0"/>
          <a:ext cx="0" cy="0"/>
          <a:chOff x="0" y="0"/>
          <a:chExt cx="0" cy="0"/>
        </a:xfrm>
      </p:grpSpPr>
      <p:grpSp>
        <p:nvGrpSpPr>
          <p:cNvPr id="2" name="Group 2"/>
          <p:cNvGrpSpPr/>
          <p:nvPr/>
        </p:nvGrpSpPr>
        <p:grpSpPr>
          <a:xfrm>
            <a:off x="2324532" y="1394780"/>
            <a:ext cx="3723873" cy="5246370"/>
            <a:chOff x="0" y="0"/>
            <a:chExt cx="4507230" cy="6350000"/>
          </a:xfrm>
        </p:grpSpPr>
        <p:sp>
          <p:nvSpPr>
            <p:cNvPr id="3" name="Freeform 3"/>
            <p:cNvSpPr/>
            <p:nvPr/>
          </p:nvSpPr>
          <p:spPr>
            <a:xfrm>
              <a:off x="0" y="0"/>
              <a:ext cx="4505960" cy="6350000"/>
            </a:xfrm>
            <a:custGeom>
              <a:avLst/>
              <a:gdLst/>
              <a:ahLst/>
              <a:cxnLst/>
              <a:rect l="l" t="t" r="r" b="b"/>
              <a:pathLst>
                <a:path w="4505960" h="6350000">
                  <a:moveTo>
                    <a:pt x="0" y="561340"/>
                  </a:moveTo>
                  <a:lnTo>
                    <a:pt x="0" y="3961130"/>
                  </a:lnTo>
                  <a:cubicBezTo>
                    <a:pt x="0" y="4272280"/>
                    <a:pt x="252730" y="4523740"/>
                    <a:pt x="562610" y="4522470"/>
                  </a:cubicBezTo>
                  <a:cubicBezTo>
                    <a:pt x="873760" y="4521200"/>
                    <a:pt x="1126490" y="4773930"/>
                    <a:pt x="1125220" y="5085080"/>
                  </a:cubicBezTo>
                  <a:lnTo>
                    <a:pt x="1123950" y="5787390"/>
                  </a:lnTo>
                  <a:cubicBezTo>
                    <a:pt x="1123950" y="6098540"/>
                    <a:pt x="1375410" y="6350000"/>
                    <a:pt x="1685290" y="6350000"/>
                  </a:cubicBezTo>
                  <a:lnTo>
                    <a:pt x="3944620" y="6350000"/>
                  </a:lnTo>
                  <a:cubicBezTo>
                    <a:pt x="4254500" y="6350000"/>
                    <a:pt x="4505960" y="6098540"/>
                    <a:pt x="4505960" y="5788660"/>
                  </a:cubicBezTo>
                  <a:lnTo>
                    <a:pt x="4505960" y="2679700"/>
                  </a:lnTo>
                  <a:cubicBezTo>
                    <a:pt x="4505960" y="2494280"/>
                    <a:pt x="4414520" y="2321560"/>
                    <a:pt x="4262120" y="2217420"/>
                  </a:cubicBezTo>
                  <a:lnTo>
                    <a:pt x="1184910" y="99060"/>
                  </a:lnTo>
                  <a:cubicBezTo>
                    <a:pt x="1090930" y="34290"/>
                    <a:pt x="980440" y="0"/>
                    <a:pt x="866140" y="0"/>
                  </a:cubicBezTo>
                  <a:lnTo>
                    <a:pt x="561340" y="0"/>
                  </a:lnTo>
                  <a:cubicBezTo>
                    <a:pt x="251460" y="0"/>
                    <a:pt x="0" y="251460"/>
                    <a:pt x="0" y="561340"/>
                  </a:cubicBezTo>
                  <a:close/>
                </a:path>
              </a:pathLst>
            </a:custGeom>
            <a:blipFill>
              <a:blip r:embed="rId2"/>
              <a:stretch>
                <a:fillRect l="-55693" r="-55693"/>
              </a:stretch>
            </a:blipFill>
          </p:spPr>
        </p:sp>
      </p:grpSp>
      <p:grpSp>
        <p:nvGrpSpPr>
          <p:cNvPr id="4" name="Group 4"/>
          <p:cNvGrpSpPr/>
          <p:nvPr/>
        </p:nvGrpSpPr>
        <p:grpSpPr>
          <a:xfrm>
            <a:off x="7898038" y="1394780"/>
            <a:ext cx="3723873" cy="5246370"/>
            <a:chOff x="0" y="0"/>
            <a:chExt cx="4507230" cy="6350000"/>
          </a:xfrm>
        </p:grpSpPr>
        <p:sp>
          <p:nvSpPr>
            <p:cNvPr id="5" name="Freeform 5"/>
            <p:cNvSpPr/>
            <p:nvPr/>
          </p:nvSpPr>
          <p:spPr>
            <a:xfrm>
              <a:off x="0" y="0"/>
              <a:ext cx="4505960" cy="6350000"/>
            </a:xfrm>
            <a:custGeom>
              <a:avLst/>
              <a:gdLst/>
              <a:ahLst/>
              <a:cxnLst/>
              <a:rect l="l" t="t" r="r" b="b"/>
              <a:pathLst>
                <a:path w="4505960" h="6350000">
                  <a:moveTo>
                    <a:pt x="0" y="561340"/>
                  </a:moveTo>
                  <a:lnTo>
                    <a:pt x="0" y="3961130"/>
                  </a:lnTo>
                  <a:cubicBezTo>
                    <a:pt x="0" y="4272280"/>
                    <a:pt x="252730" y="4523740"/>
                    <a:pt x="562610" y="4522470"/>
                  </a:cubicBezTo>
                  <a:cubicBezTo>
                    <a:pt x="873760" y="4521200"/>
                    <a:pt x="1126490" y="4773930"/>
                    <a:pt x="1125220" y="5085080"/>
                  </a:cubicBezTo>
                  <a:lnTo>
                    <a:pt x="1123950" y="5787390"/>
                  </a:lnTo>
                  <a:cubicBezTo>
                    <a:pt x="1123950" y="6098540"/>
                    <a:pt x="1375410" y="6350000"/>
                    <a:pt x="1685290" y="6350000"/>
                  </a:cubicBezTo>
                  <a:lnTo>
                    <a:pt x="3944620" y="6350000"/>
                  </a:lnTo>
                  <a:cubicBezTo>
                    <a:pt x="4254500" y="6350000"/>
                    <a:pt x="4505960" y="6098540"/>
                    <a:pt x="4505960" y="5788660"/>
                  </a:cubicBezTo>
                  <a:lnTo>
                    <a:pt x="4505960" y="2679700"/>
                  </a:lnTo>
                  <a:cubicBezTo>
                    <a:pt x="4505960" y="2494280"/>
                    <a:pt x="4414520" y="2321560"/>
                    <a:pt x="4262120" y="2217420"/>
                  </a:cubicBezTo>
                  <a:lnTo>
                    <a:pt x="1184910" y="99060"/>
                  </a:lnTo>
                  <a:cubicBezTo>
                    <a:pt x="1090930" y="34290"/>
                    <a:pt x="980440" y="0"/>
                    <a:pt x="866140" y="0"/>
                  </a:cubicBezTo>
                  <a:lnTo>
                    <a:pt x="561340" y="0"/>
                  </a:lnTo>
                  <a:cubicBezTo>
                    <a:pt x="251460" y="0"/>
                    <a:pt x="0" y="251460"/>
                    <a:pt x="0" y="561340"/>
                  </a:cubicBezTo>
                  <a:close/>
                </a:path>
              </a:pathLst>
            </a:custGeom>
            <a:blipFill>
              <a:blip r:embed="rId3" cstate="print"/>
              <a:stretch>
                <a:fillRect l="-55561" r="-55561"/>
              </a:stretch>
            </a:blipFill>
          </p:spPr>
        </p:sp>
      </p:grpSp>
      <p:grpSp>
        <p:nvGrpSpPr>
          <p:cNvPr id="6" name="Group 6"/>
          <p:cNvGrpSpPr/>
          <p:nvPr/>
        </p:nvGrpSpPr>
        <p:grpSpPr>
          <a:xfrm>
            <a:off x="13468751" y="1394780"/>
            <a:ext cx="3723873" cy="5246370"/>
            <a:chOff x="0" y="0"/>
            <a:chExt cx="4507230" cy="6350000"/>
          </a:xfrm>
        </p:grpSpPr>
        <p:sp>
          <p:nvSpPr>
            <p:cNvPr id="7" name="Freeform 7"/>
            <p:cNvSpPr/>
            <p:nvPr/>
          </p:nvSpPr>
          <p:spPr>
            <a:xfrm>
              <a:off x="0" y="0"/>
              <a:ext cx="4505960" cy="6350000"/>
            </a:xfrm>
            <a:custGeom>
              <a:avLst/>
              <a:gdLst/>
              <a:ahLst/>
              <a:cxnLst/>
              <a:rect l="l" t="t" r="r" b="b"/>
              <a:pathLst>
                <a:path w="4505960" h="6350000">
                  <a:moveTo>
                    <a:pt x="0" y="561340"/>
                  </a:moveTo>
                  <a:lnTo>
                    <a:pt x="0" y="3961130"/>
                  </a:lnTo>
                  <a:cubicBezTo>
                    <a:pt x="0" y="4272280"/>
                    <a:pt x="252730" y="4523740"/>
                    <a:pt x="562610" y="4522470"/>
                  </a:cubicBezTo>
                  <a:cubicBezTo>
                    <a:pt x="873760" y="4521200"/>
                    <a:pt x="1126490" y="4773930"/>
                    <a:pt x="1125220" y="5085080"/>
                  </a:cubicBezTo>
                  <a:lnTo>
                    <a:pt x="1123950" y="5787390"/>
                  </a:lnTo>
                  <a:cubicBezTo>
                    <a:pt x="1123950" y="6098540"/>
                    <a:pt x="1375410" y="6350000"/>
                    <a:pt x="1685290" y="6350000"/>
                  </a:cubicBezTo>
                  <a:lnTo>
                    <a:pt x="3944620" y="6350000"/>
                  </a:lnTo>
                  <a:cubicBezTo>
                    <a:pt x="4254500" y="6350000"/>
                    <a:pt x="4505960" y="6098540"/>
                    <a:pt x="4505960" y="5788660"/>
                  </a:cubicBezTo>
                  <a:lnTo>
                    <a:pt x="4505960" y="2679700"/>
                  </a:lnTo>
                  <a:cubicBezTo>
                    <a:pt x="4505960" y="2494280"/>
                    <a:pt x="4414520" y="2321560"/>
                    <a:pt x="4262120" y="2217420"/>
                  </a:cubicBezTo>
                  <a:lnTo>
                    <a:pt x="1184910" y="99060"/>
                  </a:lnTo>
                  <a:cubicBezTo>
                    <a:pt x="1090930" y="34290"/>
                    <a:pt x="980440" y="0"/>
                    <a:pt x="866140" y="0"/>
                  </a:cubicBezTo>
                  <a:lnTo>
                    <a:pt x="561340" y="0"/>
                  </a:lnTo>
                  <a:cubicBezTo>
                    <a:pt x="251460" y="0"/>
                    <a:pt x="0" y="251460"/>
                    <a:pt x="0" y="561340"/>
                  </a:cubicBezTo>
                  <a:close/>
                </a:path>
              </a:pathLst>
            </a:custGeom>
            <a:blipFill>
              <a:blip r:embed="rId4"/>
              <a:stretch>
                <a:fillRect b="-53565"/>
              </a:stretch>
            </a:blipFill>
          </p:spPr>
        </p:sp>
      </p:grpSp>
      <p:grpSp>
        <p:nvGrpSpPr>
          <p:cNvPr id="8" name="Group 8"/>
          <p:cNvGrpSpPr/>
          <p:nvPr/>
        </p:nvGrpSpPr>
        <p:grpSpPr>
          <a:xfrm>
            <a:off x="1286512" y="6861944"/>
            <a:ext cx="6762999" cy="3177952"/>
            <a:chOff x="0" y="0"/>
            <a:chExt cx="2760726" cy="1297273"/>
          </a:xfrm>
        </p:grpSpPr>
        <p:sp>
          <p:nvSpPr>
            <p:cNvPr id="9" name="Freeform 9"/>
            <p:cNvSpPr/>
            <p:nvPr/>
          </p:nvSpPr>
          <p:spPr>
            <a:xfrm>
              <a:off x="0" y="0"/>
              <a:ext cx="2760726" cy="1297273"/>
            </a:xfrm>
            <a:custGeom>
              <a:avLst/>
              <a:gdLst/>
              <a:ahLst/>
              <a:cxnLst/>
              <a:rect l="l" t="t" r="r" b="b"/>
              <a:pathLst>
                <a:path w="2760726" h="1297273">
                  <a:moveTo>
                    <a:pt x="22895" y="0"/>
                  </a:moveTo>
                  <a:lnTo>
                    <a:pt x="2737831" y="0"/>
                  </a:lnTo>
                  <a:cubicBezTo>
                    <a:pt x="2750476" y="0"/>
                    <a:pt x="2760726" y="10250"/>
                    <a:pt x="2760726" y="22895"/>
                  </a:cubicBezTo>
                  <a:lnTo>
                    <a:pt x="2760726" y="1274378"/>
                  </a:lnTo>
                  <a:cubicBezTo>
                    <a:pt x="2760726" y="1287022"/>
                    <a:pt x="2750476" y="1297273"/>
                    <a:pt x="2737831" y="1297273"/>
                  </a:cubicBezTo>
                  <a:lnTo>
                    <a:pt x="22895" y="1297273"/>
                  </a:lnTo>
                  <a:cubicBezTo>
                    <a:pt x="10250" y="1297273"/>
                    <a:pt x="0" y="1287022"/>
                    <a:pt x="0" y="1274378"/>
                  </a:cubicBezTo>
                  <a:lnTo>
                    <a:pt x="0" y="22895"/>
                  </a:lnTo>
                  <a:cubicBezTo>
                    <a:pt x="0" y="10250"/>
                    <a:pt x="10250" y="0"/>
                    <a:pt x="22895" y="0"/>
                  </a:cubicBezTo>
                  <a:close/>
                </a:path>
              </a:pathLst>
            </a:custGeom>
            <a:solidFill>
              <a:srgbClr val="F2C436"/>
            </a:solidFill>
            <a:ln cap="sq">
              <a:noFill/>
              <a:prstDash val="solid"/>
              <a:miter/>
            </a:ln>
          </p:spPr>
        </p:sp>
        <p:sp>
          <p:nvSpPr>
            <p:cNvPr id="10" name="TextBox 10"/>
            <p:cNvSpPr txBox="1"/>
            <p:nvPr/>
          </p:nvSpPr>
          <p:spPr>
            <a:xfrm>
              <a:off x="0" y="-38100"/>
              <a:ext cx="2760726" cy="1335373"/>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8975873" y="6923123"/>
            <a:ext cx="7478972" cy="3055594"/>
            <a:chOff x="0" y="0"/>
            <a:chExt cx="2760726" cy="1127917"/>
          </a:xfrm>
        </p:grpSpPr>
        <p:sp>
          <p:nvSpPr>
            <p:cNvPr id="12" name="Freeform 12"/>
            <p:cNvSpPr/>
            <p:nvPr/>
          </p:nvSpPr>
          <p:spPr>
            <a:xfrm>
              <a:off x="0" y="0"/>
              <a:ext cx="2760726" cy="1127917"/>
            </a:xfrm>
            <a:custGeom>
              <a:avLst/>
              <a:gdLst/>
              <a:ahLst/>
              <a:cxnLst/>
              <a:rect l="l" t="t" r="r" b="b"/>
              <a:pathLst>
                <a:path w="2760726" h="1127917">
                  <a:moveTo>
                    <a:pt x="20703" y="0"/>
                  </a:moveTo>
                  <a:lnTo>
                    <a:pt x="2740023" y="0"/>
                  </a:lnTo>
                  <a:cubicBezTo>
                    <a:pt x="2751457" y="0"/>
                    <a:pt x="2760726" y="9269"/>
                    <a:pt x="2760726" y="20703"/>
                  </a:cubicBezTo>
                  <a:lnTo>
                    <a:pt x="2760726" y="1107214"/>
                  </a:lnTo>
                  <a:cubicBezTo>
                    <a:pt x="2760726" y="1112704"/>
                    <a:pt x="2758545" y="1117970"/>
                    <a:pt x="2754662" y="1121853"/>
                  </a:cubicBezTo>
                  <a:cubicBezTo>
                    <a:pt x="2750780" y="1125736"/>
                    <a:pt x="2745514" y="1127917"/>
                    <a:pt x="2740023" y="1127917"/>
                  </a:cubicBezTo>
                  <a:lnTo>
                    <a:pt x="20703" y="1127917"/>
                  </a:lnTo>
                  <a:cubicBezTo>
                    <a:pt x="15212" y="1127917"/>
                    <a:pt x="9946" y="1125736"/>
                    <a:pt x="6064" y="1121853"/>
                  </a:cubicBezTo>
                  <a:cubicBezTo>
                    <a:pt x="2181" y="1117970"/>
                    <a:pt x="0" y="1112704"/>
                    <a:pt x="0" y="1107214"/>
                  </a:cubicBezTo>
                  <a:lnTo>
                    <a:pt x="0" y="20703"/>
                  </a:lnTo>
                  <a:cubicBezTo>
                    <a:pt x="0" y="15212"/>
                    <a:pt x="2181" y="9946"/>
                    <a:pt x="6064" y="6064"/>
                  </a:cubicBezTo>
                  <a:cubicBezTo>
                    <a:pt x="9946" y="2181"/>
                    <a:pt x="15212" y="0"/>
                    <a:pt x="20703" y="0"/>
                  </a:cubicBezTo>
                  <a:close/>
                </a:path>
              </a:pathLst>
            </a:custGeom>
            <a:solidFill>
              <a:srgbClr val="F2C436"/>
            </a:solidFill>
            <a:ln cap="sq">
              <a:noFill/>
              <a:prstDash val="solid"/>
              <a:miter/>
            </a:ln>
          </p:spPr>
        </p:sp>
        <p:sp>
          <p:nvSpPr>
            <p:cNvPr id="13" name="TextBox 13"/>
            <p:cNvSpPr txBox="1"/>
            <p:nvPr/>
          </p:nvSpPr>
          <p:spPr>
            <a:xfrm>
              <a:off x="0" y="-38100"/>
              <a:ext cx="2760726" cy="1166017"/>
            </a:xfrm>
            <a:prstGeom prst="rect">
              <a:avLst/>
            </a:prstGeom>
          </p:spPr>
          <p:txBody>
            <a:bodyPr lIns="50800" tIns="50800" rIns="50800" bIns="50800" rtlCol="0" anchor="ctr"/>
            <a:lstStyle/>
            <a:p>
              <a:pPr algn="ctr">
                <a:lnSpc>
                  <a:spcPts val="2659"/>
                </a:lnSpc>
                <a:spcBef>
                  <a:spcPct val="0"/>
                </a:spcBef>
              </a:pPr>
              <a:endParaRPr/>
            </a:p>
          </p:txBody>
        </p:sp>
      </p:grpSp>
      <p:sp>
        <p:nvSpPr>
          <p:cNvPr id="14" name="TextBox 14"/>
          <p:cNvSpPr txBox="1"/>
          <p:nvPr/>
        </p:nvSpPr>
        <p:spPr>
          <a:xfrm>
            <a:off x="1616577" y="7141203"/>
            <a:ext cx="6102870" cy="2581335"/>
          </a:xfrm>
          <a:prstGeom prst="rect">
            <a:avLst/>
          </a:prstGeom>
        </p:spPr>
        <p:txBody>
          <a:bodyPr lIns="0" tIns="0" rIns="0" bIns="0" rtlCol="0" anchor="t">
            <a:spAutoFit/>
          </a:bodyPr>
          <a:lstStyle/>
          <a:p>
            <a:pPr>
              <a:lnSpc>
                <a:spcPts val="2621"/>
              </a:lnSpc>
              <a:spcBef>
                <a:spcPct val="0"/>
              </a:spcBef>
            </a:pPr>
            <a:r>
              <a:rPr lang="en-US" sz="1872">
                <a:solidFill>
                  <a:srgbClr val="000000"/>
                </a:solidFill>
                <a:latin typeface="Canva Sans Bold"/>
              </a:rPr>
              <a:t>Inadequate Representation and Inclusivity:</a:t>
            </a:r>
          </a:p>
          <a:p>
            <a:pPr>
              <a:lnSpc>
                <a:spcPts val="2621"/>
              </a:lnSpc>
              <a:spcBef>
                <a:spcPct val="0"/>
              </a:spcBef>
            </a:pPr>
            <a:endParaRPr/>
          </a:p>
          <a:p>
            <a:pPr>
              <a:lnSpc>
                <a:spcPts val="2621"/>
              </a:lnSpc>
              <a:spcBef>
                <a:spcPct val="0"/>
              </a:spcBef>
            </a:pPr>
            <a:r>
              <a:rPr lang="en-US" sz="1872">
                <a:solidFill>
                  <a:srgbClr val="000000"/>
                </a:solidFill>
                <a:latin typeface="Canva Sans"/>
              </a:rPr>
              <a:t>Lack of representation and inclusivity in existing mental health initiatives, making these women feel marginalized and overlooked.</a:t>
            </a:r>
          </a:p>
          <a:p>
            <a:pPr>
              <a:lnSpc>
                <a:spcPts val="2621"/>
              </a:lnSpc>
              <a:spcBef>
                <a:spcPct val="0"/>
              </a:spcBef>
            </a:pPr>
            <a:r>
              <a:rPr lang="en-US" sz="1872">
                <a:solidFill>
                  <a:srgbClr val="000000"/>
                </a:solidFill>
                <a:latin typeface="Canva Sans"/>
              </a:rPr>
              <a:t>Absence of programs that actively address the unique challenges faced by South Asian women, leading to a sense of neglect.</a:t>
            </a:r>
          </a:p>
        </p:txBody>
      </p:sp>
      <p:sp>
        <p:nvSpPr>
          <p:cNvPr id="15" name="TextBox 15"/>
          <p:cNvSpPr txBox="1"/>
          <p:nvPr/>
        </p:nvSpPr>
        <p:spPr>
          <a:xfrm>
            <a:off x="9355162" y="7256281"/>
            <a:ext cx="6737257" cy="2572576"/>
          </a:xfrm>
          <a:prstGeom prst="rect">
            <a:avLst/>
          </a:prstGeom>
        </p:spPr>
        <p:txBody>
          <a:bodyPr lIns="0" tIns="0" rIns="0" bIns="0" rtlCol="0" anchor="t">
            <a:spAutoFit/>
          </a:bodyPr>
          <a:lstStyle/>
          <a:p>
            <a:pPr>
              <a:lnSpc>
                <a:spcPts val="2579"/>
              </a:lnSpc>
              <a:spcBef>
                <a:spcPct val="0"/>
              </a:spcBef>
            </a:pPr>
            <a:r>
              <a:rPr lang="en-US" sz="1842">
                <a:solidFill>
                  <a:srgbClr val="000000"/>
                </a:solidFill>
                <a:latin typeface="Canva Sans Bold"/>
              </a:rPr>
              <a:t>Limited Trust in External Support:</a:t>
            </a:r>
          </a:p>
          <a:p>
            <a:pPr>
              <a:lnSpc>
                <a:spcPts val="2579"/>
              </a:lnSpc>
              <a:spcBef>
                <a:spcPct val="0"/>
              </a:spcBef>
            </a:pPr>
            <a:endParaRPr/>
          </a:p>
          <a:p>
            <a:pPr>
              <a:lnSpc>
                <a:spcPts val="2579"/>
              </a:lnSpc>
              <a:spcBef>
                <a:spcPct val="0"/>
              </a:spcBef>
            </a:pPr>
            <a:r>
              <a:rPr lang="en-US" sz="1842">
                <a:solidFill>
                  <a:srgbClr val="000000"/>
                </a:solidFill>
                <a:latin typeface="Canva Sans"/>
              </a:rPr>
              <a:t>Lack of trust in external mental health support systems, possibly stemming from historical neglect or negative past experiences.</a:t>
            </a:r>
          </a:p>
          <a:p>
            <a:pPr>
              <a:lnSpc>
                <a:spcPts val="2579"/>
              </a:lnSpc>
              <a:spcBef>
                <a:spcPct val="0"/>
              </a:spcBef>
            </a:pPr>
            <a:r>
              <a:rPr lang="en-US" sz="1842">
                <a:solidFill>
                  <a:srgbClr val="000000"/>
                </a:solidFill>
                <a:latin typeface="Canva Sans"/>
              </a:rPr>
              <a:t>Perceived insensitivity or lack of understanding from external service providers, hindering the development of trustful relationships.</a:t>
            </a:r>
          </a:p>
        </p:txBody>
      </p:sp>
      <p:sp>
        <p:nvSpPr>
          <p:cNvPr id="16" name="TextBox 16"/>
          <p:cNvSpPr txBox="1"/>
          <p:nvPr/>
        </p:nvSpPr>
        <p:spPr>
          <a:xfrm rot="5400000">
            <a:off x="-2977074" y="5144128"/>
            <a:ext cx="7767455" cy="612146"/>
          </a:xfrm>
          <a:prstGeom prst="rect">
            <a:avLst/>
          </a:prstGeom>
        </p:spPr>
        <p:txBody>
          <a:bodyPr lIns="0" tIns="0" rIns="0" bIns="0" rtlCol="0" anchor="t">
            <a:spAutoFit/>
          </a:bodyPr>
          <a:lstStyle/>
          <a:p>
            <a:pPr algn="ctr">
              <a:lnSpc>
                <a:spcPts val="4600"/>
              </a:lnSpc>
            </a:pPr>
            <a:r>
              <a:rPr lang="en-US" sz="4600">
                <a:solidFill>
                  <a:srgbClr val="FFFFFF"/>
                </a:solidFill>
                <a:latin typeface="Hammersmith One"/>
              </a:rPr>
              <a:t> FINDINGS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3049"/>
        </a:solidFill>
        <a:effectLst/>
      </p:bgPr>
    </p:bg>
    <p:spTree>
      <p:nvGrpSpPr>
        <p:cNvPr id="1" name=""/>
        <p:cNvGrpSpPr/>
        <p:nvPr/>
      </p:nvGrpSpPr>
      <p:grpSpPr>
        <a:xfrm>
          <a:off x="0" y="0"/>
          <a:ext cx="0" cy="0"/>
          <a:chOff x="0" y="0"/>
          <a:chExt cx="0" cy="0"/>
        </a:xfrm>
      </p:grpSpPr>
      <p:grpSp>
        <p:nvGrpSpPr>
          <p:cNvPr id="2" name="Group 2"/>
          <p:cNvGrpSpPr/>
          <p:nvPr/>
        </p:nvGrpSpPr>
        <p:grpSpPr>
          <a:xfrm>
            <a:off x="48184" y="0"/>
            <a:ext cx="18239816" cy="2643972"/>
            <a:chOff x="0" y="0"/>
            <a:chExt cx="6174659" cy="895054"/>
          </a:xfrm>
        </p:grpSpPr>
        <p:sp>
          <p:nvSpPr>
            <p:cNvPr id="3" name="Freeform 3"/>
            <p:cNvSpPr/>
            <p:nvPr/>
          </p:nvSpPr>
          <p:spPr>
            <a:xfrm>
              <a:off x="0" y="0"/>
              <a:ext cx="6174659" cy="895054"/>
            </a:xfrm>
            <a:custGeom>
              <a:avLst/>
              <a:gdLst/>
              <a:ahLst/>
              <a:cxnLst/>
              <a:rect l="l" t="t" r="r" b="b"/>
              <a:pathLst>
                <a:path w="6174659" h="895054">
                  <a:moveTo>
                    <a:pt x="8489" y="0"/>
                  </a:moveTo>
                  <a:lnTo>
                    <a:pt x="6166170" y="0"/>
                  </a:lnTo>
                  <a:cubicBezTo>
                    <a:pt x="6170858" y="0"/>
                    <a:pt x="6174659" y="3801"/>
                    <a:pt x="6174659" y="8489"/>
                  </a:cubicBezTo>
                  <a:lnTo>
                    <a:pt x="6174659" y="886565"/>
                  </a:lnTo>
                  <a:cubicBezTo>
                    <a:pt x="6174659" y="891254"/>
                    <a:pt x="6170858" y="895054"/>
                    <a:pt x="6166170" y="895054"/>
                  </a:cubicBezTo>
                  <a:lnTo>
                    <a:pt x="8489" y="895054"/>
                  </a:lnTo>
                  <a:cubicBezTo>
                    <a:pt x="3801" y="895054"/>
                    <a:pt x="0" y="891254"/>
                    <a:pt x="0" y="886565"/>
                  </a:cubicBezTo>
                  <a:lnTo>
                    <a:pt x="0" y="8489"/>
                  </a:lnTo>
                  <a:cubicBezTo>
                    <a:pt x="0" y="3801"/>
                    <a:pt x="3801" y="0"/>
                    <a:pt x="8489" y="0"/>
                  </a:cubicBezTo>
                  <a:close/>
                </a:path>
              </a:pathLst>
            </a:custGeom>
            <a:solidFill>
              <a:srgbClr val="003049"/>
            </a:solidFill>
            <a:ln cap="sq">
              <a:noFill/>
              <a:prstDash val="solid"/>
              <a:miter/>
            </a:ln>
          </p:spPr>
        </p:sp>
        <p:sp>
          <p:nvSpPr>
            <p:cNvPr id="4" name="TextBox 4"/>
            <p:cNvSpPr txBox="1"/>
            <p:nvPr/>
          </p:nvSpPr>
          <p:spPr>
            <a:xfrm>
              <a:off x="0" y="-38100"/>
              <a:ext cx="6174659" cy="933154"/>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7393660" y="2070868"/>
            <a:ext cx="5279413" cy="4254292"/>
            <a:chOff x="0" y="0"/>
            <a:chExt cx="4423847" cy="3564854"/>
          </a:xfrm>
        </p:grpSpPr>
        <p:sp>
          <p:nvSpPr>
            <p:cNvPr id="6" name="Freeform 6"/>
            <p:cNvSpPr/>
            <p:nvPr/>
          </p:nvSpPr>
          <p:spPr>
            <a:xfrm>
              <a:off x="0" y="0"/>
              <a:ext cx="4423847" cy="3564854"/>
            </a:xfrm>
            <a:custGeom>
              <a:avLst/>
              <a:gdLst/>
              <a:ahLst/>
              <a:cxnLst/>
              <a:rect l="l" t="t" r="r" b="b"/>
              <a:pathLst>
                <a:path w="4423847" h="3564854">
                  <a:moveTo>
                    <a:pt x="29329" y="0"/>
                  </a:moveTo>
                  <a:lnTo>
                    <a:pt x="4394519" y="0"/>
                  </a:lnTo>
                  <a:cubicBezTo>
                    <a:pt x="4402297" y="0"/>
                    <a:pt x="4409757" y="3090"/>
                    <a:pt x="4415257" y="8590"/>
                  </a:cubicBezTo>
                  <a:cubicBezTo>
                    <a:pt x="4420757" y="14090"/>
                    <a:pt x="4423847" y="21550"/>
                    <a:pt x="4423847" y="29329"/>
                  </a:cubicBezTo>
                  <a:lnTo>
                    <a:pt x="4423847" y="3535525"/>
                  </a:lnTo>
                  <a:cubicBezTo>
                    <a:pt x="4423847" y="3551723"/>
                    <a:pt x="4410716" y="3564854"/>
                    <a:pt x="4394519" y="3564854"/>
                  </a:cubicBezTo>
                  <a:lnTo>
                    <a:pt x="29329" y="3564854"/>
                  </a:lnTo>
                  <a:cubicBezTo>
                    <a:pt x="21550" y="3564854"/>
                    <a:pt x="14090" y="3561764"/>
                    <a:pt x="8590" y="3556264"/>
                  </a:cubicBezTo>
                  <a:cubicBezTo>
                    <a:pt x="3090" y="3550764"/>
                    <a:pt x="0" y="3543304"/>
                    <a:pt x="0" y="3535525"/>
                  </a:cubicBezTo>
                  <a:lnTo>
                    <a:pt x="0" y="29329"/>
                  </a:lnTo>
                  <a:cubicBezTo>
                    <a:pt x="0" y="21550"/>
                    <a:pt x="3090" y="14090"/>
                    <a:pt x="8590" y="8590"/>
                  </a:cubicBezTo>
                  <a:cubicBezTo>
                    <a:pt x="14090" y="3090"/>
                    <a:pt x="21550" y="0"/>
                    <a:pt x="29329" y="0"/>
                  </a:cubicBezTo>
                  <a:close/>
                </a:path>
              </a:pathLst>
            </a:custGeom>
            <a:solidFill>
              <a:srgbClr val="F77F00"/>
            </a:solidFill>
            <a:ln cap="sq">
              <a:noFill/>
              <a:prstDash val="solid"/>
              <a:miter/>
            </a:ln>
          </p:spPr>
        </p:sp>
        <p:sp>
          <p:nvSpPr>
            <p:cNvPr id="7" name="TextBox 7"/>
            <p:cNvSpPr txBox="1"/>
            <p:nvPr/>
          </p:nvSpPr>
          <p:spPr>
            <a:xfrm>
              <a:off x="0" y="-38100"/>
              <a:ext cx="4423847" cy="3602954"/>
            </a:xfrm>
            <a:prstGeom prst="rect">
              <a:avLst/>
            </a:prstGeom>
          </p:spPr>
          <p:txBody>
            <a:bodyPr lIns="52994" tIns="52994" rIns="52994" bIns="52994" rtlCol="0" anchor="ctr"/>
            <a:lstStyle/>
            <a:p>
              <a:pPr algn="ctr">
                <a:lnSpc>
                  <a:spcPts val="2659"/>
                </a:lnSpc>
                <a:spcBef>
                  <a:spcPct val="0"/>
                </a:spcBef>
              </a:pPr>
              <a:endParaRPr/>
            </a:p>
          </p:txBody>
        </p:sp>
      </p:grpSp>
      <p:grpSp>
        <p:nvGrpSpPr>
          <p:cNvPr id="8" name="Group 8"/>
          <p:cNvGrpSpPr/>
          <p:nvPr/>
        </p:nvGrpSpPr>
        <p:grpSpPr>
          <a:xfrm>
            <a:off x="13404080" y="2070868"/>
            <a:ext cx="4437115" cy="4005034"/>
            <a:chOff x="0" y="0"/>
            <a:chExt cx="3718049" cy="3355990"/>
          </a:xfrm>
        </p:grpSpPr>
        <p:sp>
          <p:nvSpPr>
            <p:cNvPr id="9" name="Freeform 9"/>
            <p:cNvSpPr/>
            <p:nvPr/>
          </p:nvSpPr>
          <p:spPr>
            <a:xfrm>
              <a:off x="0" y="0"/>
              <a:ext cx="3718049" cy="3355990"/>
            </a:xfrm>
            <a:custGeom>
              <a:avLst/>
              <a:gdLst/>
              <a:ahLst/>
              <a:cxnLst/>
              <a:rect l="l" t="t" r="r" b="b"/>
              <a:pathLst>
                <a:path w="3718049" h="3355990">
                  <a:moveTo>
                    <a:pt x="34896" y="0"/>
                  </a:moveTo>
                  <a:lnTo>
                    <a:pt x="3683153" y="0"/>
                  </a:lnTo>
                  <a:cubicBezTo>
                    <a:pt x="3702426" y="0"/>
                    <a:pt x="3718049" y="15624"/>
                    <a:pt x="3718049" y="34896"/>
                  </a:cubicBezTo>
                  <a:lnTo>
                    <a:pt x="3718049" y="3321094"/>
                  </a:lnTo>
                  <a:cubicBezTo>
                    <a:pt x="3718049" y="3330349"/>
                    <a:pt x="3714373" y="3339225"/>
                    <a:pt x="3707829" y="3345769"/>
                  </a:cubicBezTo>
                  <a:cubicBezTo>
                    <a:pt x="3701284" y="3352314"/>
                    <a:pt x="3692408" y="3355990"/>
                    <a:pt x="3683153" y="3355990"/>
                  </a:cubicBezTo>
                  <a:lnTo>
                    <a:pt x="34896" y="3355990"/>
                  </a:lnTo>
                  <a:cubicBezTo>
                    <a:pt x="25641" y="3355990"/>
                    <a:pt x="16765" y="3352314"/>
                    <a:pt x="10221" y="3345769"/>
                  </a:cubicBezTo>
                  <a:cubicBezTo>
                    <a:pt x="3677" y="3339225"/>
                    <a:pt x="0" y="3330349"/>
                    <a:pt x="0" y="3321094"/>
                  </a:cubicBezTo>
                  <a:lnTo>
                    <a:pt x="0" y="34896"/>
                  </a:lnTo>
                  <a:cubicBezTo>
                    <a:pt x="0" y="25641"/>
                    <a:pt x="3677" y="16765"/>
                    <a:pt x="10221" y="10221"/>
                  </a:cubicBezTo>
                  <a:cubicBezTo>
                    <a:pt x="16765" y="3677"/>
                    <a:pt x="25641" y="0"/>
                    <a:pt x="34896" y="0"/>
                  </a:cubicBezTo>
                  <a:close/>
                </a:path>
              </a:pathLst>
            </a:custGeom>
            <a:solidFill>
              <a:srgbClr val="F2C436"/>
            </a:solidFill>
            <a:ln cap="sq">
              <a:noFill/>
              <a:prstDash val="solid"/>
              <a:miter/>
            </a:ln>
          </p:spPr>
        </p:sp>
        <p:sp>
          <p:nvSpPr>
            <p:cNvPr id="10" name="TextBox 10"/>
            <p:cNvSpPr txBox="1"/>
            <p:nvPr/>
          </p:nvSpPr>
          <p:spPr>
            <a:xfrm>
              <a:off x="0" y="-38100"/>
              <a:ext cx="3718049" cy="3394090"/>
            </a:xfrm>
            <a:prstGeom prst="rect">
              <a:avLst/>
            </a:prstGeom>
          </p:spPr>
          <p:txBody>
            <a:bodyPr lIns="52994" tIns="52994" rIns="52994" bIns="52994" rtlCol="0" anchor="ctr"/>
            <a:lstStyle/>
            <a:p>
              <a:pPr algn="ctr">
                <a:lnSpc>
                  <a:spcPts val="2659"/>
                </a:lnSpc>
                <a:spcBef>
                  <a:spcPct val="0"/>
                </a:spcBef>
              </a:pPr>
              <a:endParaRPr/>
            </a:p>
          </p:txBody>
        </p:sp>
      </p:grpSp>
      <p:grpSp>
        <p:nvGrpSpPr>
          <p:cNvPr id="11" name="Group 11"/>
          <p:cNvGrpSpPr/>
          <p:nvPr/>
        </p:nvGrpSpPr>
        <p:grpSpPr>
          <a:xfrm>
            <a:off x="1983150" y="1894649"/>
            <a:ext cx="4514599" cy="5645049"/>
            <a:chOff x="0" y="0"/>
            <a:chExt cx="2575580" cy="3220502"/>
          </a:xfrm>
        </p:grpSpPr>
        <p:sp>
          <p:nvSpPr>
            <p:cNvPr id="12" name="Freeform 12"/>
            <p:cNvSpPr/>
            <p:nvPr/>
          </p:nvSpPr>
          <p:spPr>
            <a:xfrm>
              <a:off x="0" y="0"/>
              <a:ext cx="2575580" cy="3220502"/>
            </a:xfrm>
            <a:custGeom>
              <a:avLst/>
              <a:gdLst/>
              <a:ahLst/>
              <a:cxnLst/>
              <a:rect l="l" t="t" r="r" b="b"/>
              <a:pathLst>
                <a:path w="2575580" h="3220502">
                  <a:moveTo>
                    <a:pt x="34297" y="0"/>
                  </a:moveTo>
                  <a:lnTo>
                    <a:pt x="2541283" y="0"/>
                  </a:lnTo>
                  <a:cubicBezTo>
                    <a:pt x="2560225" y="0"/>
                    <a:pt x="2575580" y="15355"/>
                    <a:pt x="2575580" y="34297"/>
                  </a:cubicBezTo>
                  <a:lnTo>
                    <a:pt x="2575580" y="3186205"/>
                  </a:lnTo>
                  <a:cubicBezTo>
                    <a:pt x="2575580" y="3205147"/>
                    <a:pt x="2560225" y="3220502"/>
                    <a:pt x="2541283" y="3220502"/>
                  </a:cubicBezTo>
                  <a:lnTo>
                    <a:pt x="34297" y="3220502"/>
                  </a:lnTo>
                  <a:cubicBezTo>
                    <a:pt x="25201" y="3220502"/>
                    <a:pt x="16477" y="3216889"/>
                    <a:pt x="10045" y="3210457"/>
                  </a:cubicBezTo>
                  <a:cubicBezTo>
                    <a:pt x="3613" y="3204025"/>
                    <a:pt x="0" y="3195301"/>
                    <a:pt x="0" y="3186205"/>
                  </a:cubicBezTo>
                  <a:lnTo>
                    <a:pt x="0" y="34297"/>
                  </a:lnTo>
                  <a:cubicBezTo>
                    <a:pt x="0" y="15355"/>
                    <a:pt x="15355" y="0"/>
                    <a:pt x="34297" y="0"/>
                  </a:cubicBezTo>
                  <a:close/>
                </a:path>
              </a:pathLst>
            </a:custGeom>
            <a:solidFill>
              <a:srgbClr val="E65CAB"/>
            </a:solidFill>
            <a:ln cap="sq">
              <a:noFill/>
              <a:prstDash val="solid"/>
              <a:miter/>
            </a:ln>
          </p:spPr>
        </p:sp>
        <p:sp>
          <p:nvSpPr>
            <p:cNvPr id="13" name="TextBox 13"/>
            <p:cNvSpPr txBox="1"/>
            <p:nvPr/>
          </p:nvSpPr>
          <p:spPr>
            <a:xfrm>
              <a:off x="0" y="-38100"/>
              <a:ext cx="2575580" cy="3258602"/>
            </a:xfrm>
            <a:prstGeom prst="rect">
              <a:avLst/>
            </a:prstGeom>
          </p:spPr>
          <p:txBody>
            <a:bodyPr lIns="52994" tIns="52994" rIns="52994" bIns="52994" rtlCol="0" anchor="ctr"/>
            <a:lstStyle/>
            <a:p>
              <a:pPr algn="ctr">
                <a:lnSpc>
                  <a:spcPts val="2659"/>
                </a:lnSpc>
                <a:spcBef>
                  <a:spcPct val="0"/>
                </a:spcBef>
              </a:pPr>
              <a:endParaRPr/>
            </a:p>
          </p:txBody>
        </p:sp>
      </p:grpSp>
      <p:sp>
        <p:nvSpPr>
          <p:cNvPr id="14" name="TextBox 14"/>
          <p:cNvSpPr txBox="1"/>
          <p:nvPr/>
        </p:nvSpPr>
        <p:spPr>
          <a:xfrm>
            <a:off x="2314085" y="2640801"/>
            <a:ext cx="3947865" cy="4072605"/>
          </a:xfrm>
          <a:prstGeom prst="rect">
            <a:avLst/>
          </a:prstGeom>
        </p:spPr>
        <p:txBody>
          <a:bodyPr lIns="0" tIns="0" rIns="0" bIns="0" rtlCol="0" anchor="t">
            <a:spAutoFit/>
          </a:bodyPr>
          <a:lstStyle/>
          <a:p>
            <a:pPr>
              <a:lnSpc>
                <a:spcPts val="3278"/>
              </a:lnSpc>
              <a:spcBef>
                <a:spcPct val="0"/>
              </a:spcBef>
            </a:pPr>
            <a:r>
              <a:rPr lang="en-US" sz="2341">
                <a:solidFill>
                  <a:srgbClr val="000000"/>
                </a:solidFill>
                <a:latin typeface="Canva Sans"/>
              </a:rPr>
              <a:t>Blossom, with its unique approach and tailored strategies, stands as a beacon of hope to address the specific challenges faced by South Asian women in Newham, fostering a community-centered and culturally sensitive environment. </a:t>
            </a:r>
          </a:p>
        </p:txBody>
      </p:sp>
      <p:sp>
        <p:nvSpPr>
          <p:cNvPr id="15" name="TextBox 15"/>
          <p:cNvSpPr txBox="1"/>
          <p:nvPr/>
        </p:nvSpPr>
        <p:spPr>
          <a:xfrm>
            <a:off x="13568984" y="2354113"/>
            <a:ext cx="3744614" cy="3098470"/>
          </a:xfrm>
          <a:prstGeom prst="rect">
            <a:avLst/>
          </a:prstGeom>
        </p:spPr>
        <p:txBody>
          <a:bodyPr lIns="0" tIns="0" rIns="0" bIns="0" rtlCol="0" anchor="t">
            <a:spAutoFit/>
          </a:bodyPr>
          <a:lstStyle/>
          <a:p>
            <a:pPr>
              <a:lnSpc>
                <a:spcPts val="2485"/>
              </a:lnSpc>
              <a:spcBef>
                <a:spcPct val="0"/>
              </a:spcBef>
            </a:pPr>
            <a:r>
              <a:rPr lang="en-US" sz="1775">
                <a:solidFill>
                  <a:srgbClr val="000000"/>
                </a:solidFill>
                <a:latin typeface="Canva Sans"/>
              </a:rPr>
              <a:t>Cultural Competence and Understanding:</a:t>
            </a:r>
          </a:p>
          <a:p>
            <a:pPr>
              <a:lnSpc>
                <a:spcPts val="2485"/>
              </a:lnSpc>
              <a:spcBef>
                <a:spcPct val="0"/>
              </a:spcBef>
            </a:pPr>
            <a:endParaRPr/>
          </a:p>
          <a:p>
            <a:pPr>
              <a:lnSpc>
                <a:spcPts val="2485"/>
              </a:lnSpc>
              <a:spcBef>
                <a:spcPct val="0"/>
              </a:spcBef>
            </a:pPr>
            <a:r>
              <a:rPr lang="en-US" sz="1775">
                <a:solidFill>
                  <a:srgbClr val="000000"/>
                </a:solidFill>
                <a:latin typeface="Canva Sans"/>
              </a:rPr>
              <a:t>Blossom recognizes and values the rich cultural diversity within the South Asian community, ensuring that its programs are culturally competent and resonate with the unique experiences of these women.</a:t>
            </a:r>
          </a:p>
        </p:txBody>
      </p:sp>
      <p:sp>
        <p:nvSpPr>
          <p:cNvPr id="16" name="TextBox 16"/>
          <p:cNvSpPr txBox="1"/>
          <p:nvPr/>
        </p:nvSpPr>
        <p:spPr>
          <a:xfrm>
            <a:off x="7976827" y="2350348"/>
            <a:ext cx="4247908" cy="3468974"/>
          </a:xfrm>
          <a:prstGeom prst="rect">
            <a:avLst/>
          </a:prstGeom>
        </p:spPr>
        <p:txBody>
          <a:bodyPr lIns="0" tIns="0" rIns="0" bIns="0" rtlCol="0" anchor="t">
            <a:spAutoFit/>
          </a:bodyPr>
          <a:lstStyle/>
          <a:p>
            <a:pPr>
              <a:lnSpc>
                <a:spcPts val="2735"/>
              </a:lnSpc>
              <a:spcBef>
                <a:spcPct val="0"/>
              </a:spcBef>
            </a:pPr>
            <a:r>
              <a:rPr lang="en-US" sz="1954">
                <a:solidFill>
                  <a:srgbClr val="000000"/>
                </a:solidFill>
                <a:latin typeface="Canva Sans"/>
              </a:rPr>
              <a:t>Tailored Interventions for South Asian Women:</a:t>
            </a:r>
          </a:p>
          <a:p>
            <a:pPr>
              <a:lnSpc>
                <a:spcPts val="2735"/>
              </a:lnSpc>
              <a:spcBef>
                <a:spcPct val="0"/>
              </a:spcBef>
            </a:pPr>
            <a:endParaRPr/>
          </a:p>
          <a:p>
            <a:pPr>
              <a:lnSpc>
                <a:spcPts val="2735"/>
              </a:lnSpc>
              <a:spcBef>
                <a:spcPct val="0"/>
              </a:spcBef>
            </a:pPr>
            <a:r>
              <a:rPr lang="en-US" sz="1954">
                <a:solidFill>
                  <a:srgbClr val="000000"/>
                </a:solidFill>
                <a:latin typeface="Canva Sans"/>
              </a:rPr>
              <a:t>Blossom designs interventions that specifically target the mental health needs of South Asian women, acknowledging the intersectionality of factors such as culture, age, and language that influence their experiences.</a:t>
            </a:r>
          </a:p>
        </p:txBody>
      </p:sp>
      <p:grpSp>
        <p:nvGrpSpPr>
          <p:cNvPr id="17" name="Group 17"/>
          <p:cNvGrpSpPr/>
          <p:nvPr/>
        </p:nvGrpSpPr>
        <p:grpSpPr>
          <a:xfrm>
            <a:off x="7122521" y="6504125"/>
            <a:ext cx="10550437" cy="1974234"/>
            <a:chOff x="0" y="0"/>
            <a:chExt cx="6019028" cy="1126301"/>
          </a:xfrm>
        </p:grpSpPr>
        <p:sp>
          <p:nvSpPr>
            <p:cNvPr id="18" name="Freeform 18"/>
            <p:cNvSpPr/>
            <p:nvPr/>
          </p:nvSpPr>
          <p:spPr>
            <a:xfrm>
              <a:off x="0" y="0"/>
              <a:ext cx="6019028" cy="1126301"/>
            </a:xfrm>
            <a:custGeom>
              <a:avLst/>
              <a:gdLst/>
              <a:ahLst/>
              <a:cxnLst/>
              <a:rect l="l" t="t" r="r" b="b"/>
              <a:pathLst>
                <a:path w="6019028" h="1126301">
                  <a:moveTo>
                    <a:pt x="14676" y="0"/>
                  </a:moveTo>
                  <a:lnTo>
                    <a:pt x="6004352" y="0"/>
                  </a:lnTo>
                  <a:cubicBezTo>
                    <a:pt x="6008244" y="0"/>
                    <a:pt x="6011977" y="1546"/>
                    <a:pt x="6014729" y="4299"/>
                  </a:cubicBezTo>
                  <a:cubicBezTo>
                    <a:pt x="6017482" y="7051"/>
                    <a:pt x="6019028" y="10784"/>
                    <a:pt x="6019028" y="14676"/>
                  </a:cubicBezTo>
                  <a:lnTo>
                    <a:pt x="6019028" y="1111625"/>
                  </a:lnTo>
                  <a:cubicBezTo>
                    <a:pt x="6019028" y="1115517"/>
                    <a:pt x="6017482" y="1119250"/>
                    <a:pt x="6014729" y="1122002"/>
                  </a:cubicBezTo>
                  <a:cubicBezTo>
                    <a:pt x="6011977" y="1124755"/>
                    <a:pt x="6008244" y="1126301"/>
                    <a:pt x="6004352" y="1126301"/>
                  </a:cubicBezTo>
                  <a:lnTo>
                    <a:pt x="14676" y="1126301"/>
                  </a:lnTo>
                  <a:cubicBezTo>
                    <a:pt x="10784" y="1126301"/>
                    <a:pt x="7051" y="1124755"/>
                    <a:pt x="4299" y="1122002"/>
                  </a:cubicBezTo>
                  <a:cubicBezTo>
                    <a:pt x="1546" y="1119250"/>
                    <a:pt x="0" y="1115517"/>
                    <a:pt x="0" y="1111625"/>
                  </a:cubicBezTo>
                  <a:lnTo>
                    <a:pt x="0" y="14676"/>
                  </a:lnTo>
                  <a:cubicBezTo>
                    <a:pt x="0" y="10784"/>
                    <a:pt x="1546" y="7051"/>
                    <a:pt x="4299" y="4299"/>
                  </a:cubicBezTo>
                  <a:cubicBezTo>
                    <a:pt x="7051" y="1546"/>
                    <a:pt x="10784" y="0"/>
                    <a:pt x="14676" y="0"/>
                  </a:cubicBezTo>
                  <a:close/>
                </a:path>
              </a:pathLst>
            </a:custGeom>
            <a:solidFill>
              <a:srgbClr val="E65CAB"/>
            </a:solidFill>
            <a:ln cap="sq">
              <a:noFill/>
              <a:prstDash val="solid"/>
              <a:miter/>
            </a:ln>
          </p:spPr>
        </p:sp>
        <p:sp>
          <p:nvSpPr>
            <p:cNvPr id="19" name="TextBox 19"/>
            <p:cNvSpPr txBox="1"/>
            <p:nvPr/>
          </p:nvSpPr>
          <p:spPr>
            <a:xfrm>
              <a:off x="0" y="-38100"/>
              <a:ext cx="6019028" cy="1164401"/>
            </a:xfrm>
            <a:prstGeom prst="rect">
              <a:avLst/>
            </a:prstGeom>
          </p:spPr>
          <p:txBody>
            <a:bodyPr lIns="52994" tIns="52994" rIns="52994" bIns="52994" rtlCol="0" anchor="ctr"/>
            <a:lstStyle/>
            <a:p>
              <a:pPr algn="ctr">
                <a:lnSpc>
                  <a:spcPts val="2659"/>
                </a:lnSpc>
                <a:spcBef>
                  <a:spcPct val="0"/>
                </a:spcBef>
              </a:pPr>
              <a:endParaRPr/>
            </a:p>
          </p:txBody>
        </p:sp>
      </p:grpSp>
      <p:sp>
        <p:nvSpPr>
          <p:cNvPr id="20" name="TextBox 20"/>
          <p:cNvSpPr txBox="1"/>
          <p:nvPr/>
        </p:nvSpPr>
        <p:spPr>
          <a:xfrm>
            <a:off x="7393660" y="6616984"/>
            <a:ext cx="9919938" cy="1540976"/>
          </a:xfrm>
          <a:prstGeom prst="rect">
            <a:avLst/>
          </a:prstGeom>
        </p:spPr>
        <p:txBody>
          <a:bodyPr lIns="0" tIns="0" rIns="0" bIns="0" rtlCol="0" anchor="t">
            <a:spAutoFit/>
          </a:bodyPr>
          <a:lstStyle/>
          <a:p>
            <a:pPr>
              <a:lnSpc>
                <a:spcPts val="2485"/>
              </a:lnSpc>
              <a:spcBef>
                <a:spcPct val="0"/>
              </a:spcBef>
            </a:pPr>
            <a:r>
              <a:rPr lang="en-US" sz="1775">
                <a:solidFill>
                  <a:srgbClr val="000000"/>
                </a:solidFill>
                <a:latin typeface="Canva Sans"/>
              </a:rPr>
              <a:t>Celebration of Cultural Events:</a:t>
            </a:r>
          </a:p>
          <a:p>
            <a:pPr>
              <a:lnSpc>
                <a:spcPts val="2485"/>
              </a:lnSpc>
              <a:spcBef>
                <a:spcPct val="0"/>
              </a:spcBef>
            </a:pPr>
            <a:endParaRPr/>
          </a:p>
          <a:p>
            <a:pPr>
              <a:lnSpc>
                <a:spcPts val="2485"/>
              </a:lnSpc>
              <a:spcBef>
                <a:spcPct val="0"/>
              </a:spcBef>
            </a:pPr>
            <a:r>
              <a:rPr lang="en-US" sz="1775">
                <a:solidFill>
                  <a:srgbClr val="000000"/>
                </a:solidFill>
                <a:latin typeface="Canva Sans"/>
              </a:rPr>
              <a:t>By actively participating in cultural and religious events, Blossom not only celebrates diversity but also integrates mental health discussions into the community's cultural fabric, reducing stigma and promoting open conversations.</a:t>
            </a:r>
          </a:p>
        </p:txBody>
      </p:sp>
      <p:sp>
        <p:nvSpPr>
          <p:cNvPr id="21" name="TextBox 21"/>
          <p:cNvSpPr txBox="1"/>
          <p:nvPr/>
        </p:nvSpPr>
        <p:spPr>
          <a:xfrm rot="5400000">
            <a:off x="-2977074" y="5144128"/>
            <a:ext cx="7767455" cy="612146"/>
          </a:xfrm>
          <a:prstGeom prst="rect">
            <a:avLst/>
          </a:prstGeom>
        </p:spPr>
        <p:txBody>
          <a:bodyPr lIns="0" tIns="0" rIns="0" bIns="0" rtlCol="0" anchor="t">
            <a:spAutoFit/>
          </a:bodyPr>
          <a:lstStyle/>
          <a:p>
            <a:pPr algn="ctr">
              <a:lnSpc>
                <a:spcPts val="4600"/>
              </a:lnSpc>
            </a:pPr>
            <a:r>
              <a:rPr lang="en-US" sz="4600">
                <a:solidFill>
                  <a:srgbClr val="FFFFFF"/>
                </a:solidFill>
                <a:latin typeface="Hammersmith One"/>
              </a:rPr>
              <a:t> RECOMMENDATIONS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3049"/>
        </a:solidFill>
        <a:effectLst/>
      </p:bgPr>
    </p:bg>
    <p:spTree>
      <p:nvGrpSpPr>
        <p:cNvPr id="1" name=""/>
        <p:cNvGrpSpPr/>
        <p:nvPr/>
      </p:nvGrpSpPr>
      <p:grpSpPr>
        <a:xfrm>
          <a:off x="0" y="0"/>
          <a:ext cx="0" cy="0"/>
          <a:chOff x="0" y="0"/>
          <a:chExt cx="0" cy="0"/>
        </a:xfrm>
      </p:grpSpPr>
      <p:grpSp>
        <p:nvGrpSpPr>
          <p:cNvPr id="2" name="Group 2"/>
          <p:cNvGrpSpPr/>
          <p:nvPr/>
        </p:nvGrpSpPr>
        <p:grpSpPr>
          <a:xfrm>
            <a:off x="3128348" y="1028700"/>
            <a:ext cx="12917129" cy="5707236"/>
            <a:chOff x="0" y="0"/>
            <a:chExt cx="3621605" cy="1600151"/>
          </a:xfrm>
        </p:grpSpPr>
        <p:sp>
          <p:nvSpPr>
            <p:cNvPr id="3" name="Freeform 3"/>
            <p:cNvSpPr/>
            <p:nvPr/>
          </p:nvSpPr>
          <p:spPr>
            <a:xfrm>
              <a:off x="0" y="0"/>
              <a:ext cx="3621605" cy="1600151"/>
            </a:xfrm>
            <a:custGeom>
              <a:avLst/>
              <a:gdLst/>
              <a:ahLst/>
              <a:cxnLst/>
              <a:rect l="l" t="t" r="r" b="b"/>
              <a:pathLst>
                <a:path w="3621605" h="1600151">
                  <a:moveTo>
                    <a:pt x="11987" y="0"/>
                  </a:moveTo>
                  <a:lnTo>
                    <a:pt x="3609618" y="0"/>
                  </a:lnTo>
                  <a:cubicBezTo>
                    <a:pt x="3612797" y="0"/>
                    <a:pt x="3615846" y="1263"/>
                    <a:pt x="3618094" y="3511"/>
                  </a:cubicBezTo>
                  <a:cubicBezTo>
                    <a:pt x="3620342" y="5759"/>
                    <a:pt x="3621605" y="8808"/>
                    <a:pt x="3621605" y="11987"/>
                  </a:cubicBezTo>
                  <a:lnTo>
                    <a:pt x="3621605" y="1588164"/>
                  </a:lnTo>
                  <a:cubicBezTo>
                    <a:pt x="3621605" y="1594784"/>
                    <a:pt x="3616238" y="1600151"/>
                    <a:pt x="3609618" y="1600151"/>
                  </a:cubicBezTo>
                  <a:lnTo>
                    <a:pt x="11987" y="1600151"/>
                  </a:lnTo>
                  <a:cubicBezTo>
                    <a:pt x="5367" y="1600151"/>
                    <a:pt x="0" y="1594784"/>
                    <a:pt x="0" y="1588164"/>
                  </a:cubicBezTo>
                  <a:lnTo>
                    <a:pt x="0" y="11987"/>
                  </a:lnTo>
                  <a:cubicBezTo>
                    <a:pt x="0" y="5367"/>
                    <a:pt x="5367" y="0"/>
                    <a:pt x="11987" y="0"/>
                  </a:cubicBezTo>
                  <a:close/>
                </a:path>
              </a:pathLst>
            </a:custGeom>
            <a:solidFill>
              <a:srgbClr val="F77F00"/>
            </a:solidFill>
            <a:ln cap="sq">
              <a:noFill/>
              <a:prstDash val="solid"/>
              <a:miter/>
            </a:ln>
          </p:spPr>
        </p:sp>
        <p:sp>
          <p:nvSpPr>
            <p:cNvPr id="4" name="TextBox 4"/>
            <p:cNvSpPr txBox="1"/>
            <p:nvPr/>
          </p:nvSpPr>
          <p:spPr>
            <a:xfrm>
              <a:off x="0" y="-38100"/>
              <a:ext cx="3621605" cy="1638251"/>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3128348" y="6279072"/>
            <a:ext cx="6015652" cy="4168615"/>
          </a:xfrm>
          <a:custGeom>
            <a:avLst/>
            <a:gdLst/>
            <a:ahLst/>
            <a:cxnLst/>
            <a:rect l="l" t="t" r="r" b="b"/>
            <a:pathLst>
              <a:path w="6015652" h="4168615">
                <a:moveTo>
                  <a:pt x="0" y="0"/>
                </a:moveTo>
                <a:lnTo>
                  <a:pt x="6015652" y="0"/>
                </a:lnTo>
                <a:lnTo>
                  <a:pt x="6015652" y="4168615"/>
                </a:lnTo>
                <a:lnTo>
                  <a:pt x="0" y="4168615"/>
                </a:lnTo>
                <a:lnTo>
                  <a:pt x="0" y="0"/>
                </a:lnTo>
                <a:close/>
              </a:path>
            </a:pathLst>
          </a:custGeom>
          <a:blipFill>
            <a:blip r:embed="rId2"/>
            <a:stretch>
              <a:fillRect t="-4115" b="-4115"/>
            </a:stretch>
          </a:blipFill>
        </p:spPr>
      </p:sp>
      <p:sp>
        <p:nvSpPr>
          <p:cNvPr id="6" name="TextBox 6"/>
          <p:cNvSpPr txBox="1"/>
          <p:nvPr/>
        </p:nvSpPr>
        <p:spPr>
          <a:xfrm rot="5400000">
            <a:off x="-1972019" y="4613275"/>
            <a:ext cx="7061890" cy="1060451"/>
          </a:xfrm>
          <a:prstGeom prst="rect">
            <a:avLst/>
          </a:prstGeom>
        </p:spPr>
        <p:txBody>
          <a:bodyPr lIns="0" tIns="0" rIns="0" bIns="0" rtlCol="0" anchor="t">
            <a:spAutoFit/>
          </a:bodyPr>
          <a:lstStyle/>
          <a:p>
            <a:pPr algn="ctr">
              <a:lnSpc>
                <a:spcPts val="8000"/>
              </a:lnSpc>
            </a:pPr>
            <a:r>
              <a:rPr lang="en-US" sz="8000">
                <a:solidFill>
                  <a:srgbClr val="FFFFFF"/>
                </a:solidFill>
                <a:latin typeface="Hammersmith One"/>
              </a:rPr>
              <a:t>PREFACE</a:t>
            </a:r>
          </a:p>
        </p:txBody>
      </p:sp>
      <p:sp>
        <p:nvSpPr>
          <p:cNvPr id="7" name="TextBox 7"/>
          <p:cNvSpPr txBox="1"/>
          <p:nvPr/>
        </p:nvSpPr>
        <p:spPr>
          <a:xfrm>
            <a:off x="3597505" y="1622080"/>
            <a:ext cx="11978815" cy="4371975"/>
          </a:xfrm>
          <a:prstGeom prst="rect">
            <a:avLst/>
          </a:prstGeom>
        </p:spPr>
        <p:txBody>
          <a:bodyPr lIns="0" tIns="0" rIns="0" bIns="0" rtlCol="0" anchor="t">
            <a:spAutoFit/>
          </a:bodyPr>
          <a:lstStyle/>
          <a:p>
            <a:pPr>
              <a:lnSpc>
                <a:spcPts val="3480"/>
              </a:lnSpc>
            </a:pPr>
            <a:r>
              <a:rPr lang="en-US" sz="2900">
                <a:solidFill>
                  <a:srgbClr val="FFFFFF"/>
                </a:solidFill>
                <a:latin typeface="Hammersmith One"/>
              </a:rPr>
              <a:t>In the exploration of mental health and cultural perspectives within Newham's South Asian community, 450 women bravely shared their stories. From ages 18 to 91, their insights form a mosaic of challenges and resilience.</a:t>
            </a:r>
          </a:p>
          <a:p>
            <a:pPr>
              <a:lnSpc>
                <a:spcPts val="3480"/>
              </a:lnSpc>
            </a:pPr>
            <a:endParaRPr/>
          </a:p>
          <a:p>
            <a:pPr>
              <a:lnSpc>
                <a:spcPts val="3480"/>
              </a:lnSpc>
            </a:pPr>
            <a:r>
              <a:rPr lang="en-US" sz="2900">
                <a:solidFill>
                  <a:srgbClr val="FFFFFF"/>
                </a:solidFill>
                <a:latin typeface="Hammersmith One"/>
              </a:rPr>
              <a:t> This brief encapsulates the vibrant voices that echo throughout, amplifying the call for targeted interventions. It's a collective pledge to foster a more inclusive and empathetic approach to mental well-being. Our deepest gratitude to the women who illuminate this path toward transformative initiatives.</a:t>
            </a:r>
          </a:p>
        </p:txBody>
      </p:sp>
      <p:sp>
        <p:nvSpPr>
          <p:cNvPr id="8" name="Freeform 8"/>
          <p:cNvSpPr/>
          <p:nvPr/>
        </p:nvSpPr>
        <p:spPr>
          <a:xfrm>
            <a:off x="10029825" y="6279072"/>
            <a:ext cx="6015652" cy="4168615"/>
          </a:xfrm>
          <a:custGeom>
            <a:avLst/>
            <a:gdLst/>
            <a:ahLst/>
            <a:cxnLst/>
            <a:rect l="l" t="t" r="r" b="b"/>
            <a:pathLst>
              <a:path w="6015652" h="4168615">
                <a:moveTo>
                  <a:pt x="0" y="0"/>
                </a:moveTo>
                <a:lnTo>
                  <a:pt x="6015652" y="0"/>
                </a:lnTo>
                <a:lnTo>
                  <a:pt x="6015652" y="4168615"/>
                </a:lnTo>
                <a:lnTo>
                  <a:pt x="0" y="4168615"/>
                </a:lnTo>
                <a:lnTo>
                  <a:pt x="0" y="0"/>
                </a:lnTo>
                <a:close/>
              </a:path>
            </a:pathLst>
          </a:custGeom>
          <a:blipFill>
            <a:blip r:embed="rId3"/>
            <a:stretch>
              <a:fillRect l="-23218" r="-23218"/>
            </a:stretch>
          </a:blipFill>
        </p:spPr>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03049"/>
        </a:solidFill>
        <a:effectLst/>
      </p:bgPr>
    </p:bg>
    <p:spTree>
      <p:nvGrpSpPr>
        <p:cNvPr id="1" name=""/>
        <p:cNvGrpSpPr/>
        <p:nvPr/>
      </p:nvGrpSpPr>
      <p:grpSpPr>
        <a:xfrm>
          <a:off x="0" y="0"/>
          <a:ext cx="0" cy="0"/>
          <a:chOff x="0" y="0"/>
          <a:chExt cx="0" cy="0"/>
        </a:xfrm>
      </p:grpSpPr>
      <p:grpSp>
        <p:nvGrpSpPr>
          <p:cNvPr id="2" name="Group 2"/>
          <p:cNvGrpSpPr/>
          <p:nvPr/>
        </p:nvGrpSpPr>
        <p:grpSpPr>
          <a:xfrm>
            <a:off x="7627164" y="687073"/>
            <a:ext cx="5295561" cy="4312736"/>
            <a:chOff x="0" y="0"/>
            <a:chExt cx="4423847" cy="3602807"/>
          </a:xfrm>
        </p:grpSpPr>
        <p:sp>
          <p:nvSpPr>
            <p:cNvPr id="3" name="Freeform 3"/>
            <p:cNvSpPr/>
            <p:nvPr/>
          </p:nvSpPr>
          <p:spPr>
            <a:xfrm>
              <a:off x="0" y="0"/>
              <a:ext cx="4423847" cy="3602807"/>
            </a:xfrm>
            <a:custGeom>
              <a:avLst/>
              <a:gdLst/>
              <a:ahLst/>
              <a:cxnLst/>
              <a:rect l="l" t="t" r="r" b="b"/>
              <a:pathLst>
                <a:path w="4423847" h="3602807">
                  <a:moveTo>
                    <a:pt x="29239" y="0"/>
                  </a:moveTo>
                  <a:lnTo>
                    <a:pt x="4394608" y="0"/>
                  </a:lnTo>
                  <a:cubicBezTo>
                    <a:pt x="4402363" y="0"/>
                    <a:pt x="4409800" y="3081"/>
                    <a:pt x="4415284" y="8564"/>
                  </a:cubicBezTo>
                  <a:cubicBezTo>
                    <a:pt x="4420767" y="14047"/>
                    <a:pt x="4423847" y="21485"/>
                    <a:pt x="4423847" y="29239"/>
                  </a:cubicBezTo>
                  <a:lnTo>
                    <a:pt x="4423847" y="3573568"/>
                  </a:lnTo>
                  <a:cubicBezTo>
                    <a:pt x="4423847" y="3581323"/>
                    <a:pt x="4420767" y="3588760"/>
                    <a:pt x="4415284" y="3594243"/>
                  </a:cubicBezTo>
                  <a:cubicBezTo>
                    <a:pt x="4409800" y="3599727"/>
                    <a:pt x="4402363" y="3602807"/>
                    <a:pt x="4394608" y="3602807"/>
                  </a:cubicBezTo>
                  <a:lnTo>
                    <a:pt x="29239" y="3602807"/>
                  </a:lnTo>
                  <a:cubicBezTo>
                    <a:pt x="21485" y="3602807"/>
                    <a:pt x="14047" y="3599727"/>
                    <a:pt x="8564" y="3594243"/>
                  </a:cubicBezTo>
                  <a:cubicBezTo>
                    <a:pt x="3081" y="3588760"/>
                    <a:pt x="0" y="3581323"/>
                    <a:pt x="0" y="3573568"/>
                  </a:cubicBezTo>
                  <a:lnTo>
                    <a:pt x="0" y="29239"/>
                  </a:lnTo>
                  <a:cubicBezTo>
                    <a:pt x="0" y="21485"/>
                    <a:pt x="3081" y="14047"/>
                    <a:pt x="8564" y="8564"/>
                  </a:cubicBezTo>
                  <a:cubicBezTo>
                    <a:pt x="14047" y="3081"/>
                    <a:pt x="21485" y="0"/>
                    <a:pt x="29239" y="0"/>
                  </a:cubicBezTo>
                  <a:close/>
                </a:path>
              </a:pathLst>
            </a:custGeom>
            <a:solidFill>
              <a:srgbClr val="F77F00"/>
            </a:solidFill>
            <a:ln cap="sq">
              <a:noFill/>
              <a:prstDash val="solid"/>
              <a:miter/>
            </a:ln>
          </p:spPr>
        </p:sp>
        <p:sp>
          <p:nvSpPr>
            <p:cNvPr id="4" name="TextBox 4"/>
            <p:cNvSpPr txBox="1"/>
            <p:nvPr/>
          </p:nvSpPr>
          <p:spPr>
            <a:xfrm>
              <a:off x="0" y="-38100"/>
              <a:ext cx="4423847" cy="3640907"/>
            </a:xfrm>
            <a:prstGeom prst="rect">
              <a:avLst/>
            </a:prstGeom>
          </p:spPr>
          <p:txBody>
            <a:bodyPr lIns="52994" tIns="52994" rIns="52994" bIns="52994" rtlCol="0" anchor="ctr"/>
            <a:lstStyle/>
            <a:p>
              <a:pPr algn="ctr">
                <a:lnSpc>
                  <a:spcPts val="2659"/>
                </a:lnSpc>
                <a:spcBef>
                  <a:spcPct val="0"/>
                </a:spcBef>
              </a:pPr>
              <a:endParaRPr/>
            </a:p>
          </p:txBody>
        </p:sp>
      </p:grpSp>
      <p:grpSp>
        <p:nvGrpSpPr>
          <p:cNvPr id="5" name="Group 5"/>
          <p:cNvGrpSpPr/>
          <p:nvPr/>
        </p:nvGrpSpPr>
        <p:grpSpPr>
          <a:xfrm>
            <a:off x="13417306" y="687073"/>
            <a:ext cx="4450686" cy="4312736"/>
            <a:chOff x="0" y="0"/>
            <a:chExt cx="3718049" cy="3602807"/>
          </a:xfrm>
        </p:grpSpPr>
        <p:sp>
          <p:nvSpPr>
            <p:cNvPr id="6" name="Freeform 6"/>
            <p:cNvSpPr/>
            <p:nvPr/>
          </p:nvSpPr>
          <p:spPr>
            <a:xfrm>
              <a:off x="0" y="0"/>
              <a:ext cx="3718049" cy="3602807"/>
            </a:xfrm>
            <a:custGeom>
              <a:avLst/>
              <a:gdLst/>
              <a:ahLst/>
              <a:cxnLst/>
              <a:rect l="l" t="t" r="r" b="b"/>
              <a:pathLst>
                <a:path w="3718049" h="3602807">
                  <a:moveTo>
                    <a:pt x="34790" y="0"/>
                  </a:moveTo>
                  <a:lnTo>
                    <a:pt x="3683260" y="0"/>
                  </a:lnTo>
                  <a:cubicBezTo>
                    <a:pt x="3702474" y="0"/>
                    <a:pt x="3718049" y="15576"/>
                    <a:pt x="3718049" y="34790"/>
                  </a:cubicBezTo>
                  <a:lnTo>
                    <a:pt x="3718049" y="3568017"/>
                  </a:lnTo>
                  <a:cubicBezTo>
                    <a:pt x="3718049" y="3577244"/>
                    <a:pt x="3714384" y="3586093"/>
                    <a:pt x="3707860" y="3592618"/>
                  </a:cubicBezTo>
                  <a:cubicBezTo>
                    <a:pt x="3701335" y="3599142"/>
                    <a:pt x="3692487" y="3602807"/>
                    <a:pt x="3683260" y="3602807"/>
                  </a:cubicBezTo>
                  <a:lnTo>
                    <a:pt x="34790" y="3602807"/>
                  </a:lnTo>
                  <a:cubicBezTo>
                    <a:pt x="25563" y="3602807"/>
                    <a:pt x="16714" y="3599142"/>
                    <a:pt x="10190" y="3592618"/>
                  </a:cubicBezTo>
                  <a:cubicBezTo>
                    <a:pt x="3665" y="3586093"/>
                    <a:pt x="0" y="3577244"/>
                    <a:pt x="0" y="3568017"/>
                  </a:cubicBezTo>
                  <a:lnTo>
                    <a:pt x="0" y="34790"/>
                  </a:lnTo>
                  <a:cubicBezTo>
                    <a:pt x="0" y="25563"/>
                    <a:pt x="3665" y="16714"/>
                    <a:pt x="10190" y="10190"/>
                  </a:cubicBezTo>
                  <a:cubicBezTo>
                    <a:pt x="16714" y="3665"/>
                    <a:pt x="25563" y="0"/>
                    <a:pt x="34790" y="0"/>
                  </a:cubicBezTo>
                  <a:close/>
                </a:path>
              </a:pathLst>
            </a:custGeom>
            <a:solidFill>
              <a:srgbClr val="F2C436"/>
            </a:solidFill>
            <a:ln cap="sq">
              <a:noFill/>
              <a:prstDash val="solid"/>
              <a:miter/>
            </a:ln>
          </p:spPr>
        </p:sp>
        <p:sp>
          <p:nvSpPr>
            <p:cNvPr id="7" name="TextBox 7"/>
            <p:cNvSpPr txBox="1"/>
            <p:nvPr/>
          </p:nvSpPr>
          <p:spPr>
            <a:xfrm>
              <a:off x="0" y="-38100"/>
              <a:ext cx="3718049" cy="3640907"/>
            </a:xfrm>
            <a:prstGeom prst="rect">
              <a:avLst/>
            </a:prstGeom>
          </p:spPr>
          <p:txBody>
            <a:bodyPr lIns="52994" tIns="52994" rIns="52994" bIns="52994" rtlCol="0" anchor="ctr"/>
            <a:lstStyle/>
            <a:p>
              <a:pPr algn="ctr">
                <a:lnSpc>
                  <a:spcPts val="2659"/>
                </a:lnSpc>
                <a:spcBef>
                  <a:spcPct val="0"/>
                </a:spcBef>
              </a:pPr>
              <a:endParaRPr/>
            </a:p>
          </p:txBody>
        </p:sp>
      </p:grpSp>
      <p:grpSp>
        <p:nvGrpSpPr>
          <p:cNvPr id="8" name="Group 8"/>
          <p:cNvGrpSpPr/>
          <p:nvPr/>
        </p:nvGrpSpPr>
        <p:grpSpPr>
          <a:xfrm>
            <a:off x="1961443" y="510315"/>
            <a:ext cx="5174725" cy="4489494"/>
            <a:chOff x="0" y="0"/>
            <a:chExt cx="2943180" cy="2553448"/>
          </a:xfrm>
        </p:grpSpPr>
        <p:sp>
          <p:nvSpPr>
            <p:cNvPr id="9" name="Freeform 9"/>
            <p:cNvSpPr/>
            <p:nvPr/>
          </p:nvSpPr>
          <p:spPr>
            <a:xfrm>
              <a:off x="0" y="0"/>
              <a:ext cx="2943180" cy="2553448"/>
            </a:xfrm>
            <a:custGeom>
              <a:avLst/>
              <a:gdLst/>
              <a:ahLst/>
              <a:cxnLst/>
              <a:rect l="l" t="t" r="r" b="b"/>
              <a:pathLst>
                <a:path w="2943180" h="2553448">
                  <a:moveTo>
                    <a:pt x="29922" y="0"/>
                  </a:moveTo>
                  <a:lnTo>
                    <a:pt x="2913258" y="0"/>
                  </a:lnTo>
                  <a:cubicBezTo>
                    <a:pt x="2921194" y="0"/>
                    <a:pt x="2928805" y="3152"/>
                    <a:pt x="2934416" y="8764"/>
                  </a:cubicBezTo>
                  <a:cubicBezTo>
                    <a:pt x="2940028" y="14375"/>
                    <a:pt x="2943180" y="21986"/>
                    <a:pt x="2943180" y="29922"/>
                  </a:cubicBezTo>
                  <a:lnTo>
                    <a:pt x="2943180" y="2523526"/>
                  </a:lnTo>
                  <a:cubicBezTo>
                    <a:pt x="2943180" y="2531461"/>
                    <a:pt x="2940028" y="2539072"/>
                    <a:pt x="2934416" y="2544684"/>
                  </a:cubicBezTo>
                  <a:cubicBezTo>
                    <a:pt x="2928805" y="2550295"/>
                    <a:pt x="2921194" y="2553448"/>
                    <a:pt x="2913258" y="2553448"/>
                  </a:cubicBezTo>
                  <a:lnTo>
                    <a:pt x="29922" y="2553448"/>
                  </a:lnTo>
                  <a:cubicBezTo>
                    <a:pt x="13397" y="2553448"/>
                    <a:pt x="0" y="2540051"/>
                    <a:pt x="0" y="2523526"/>
                  </a:cubicBezTo>
                  <a:lnTo>
                    <a:pt x="0" y="29922"/>
                  </a:lnTo>
                  <a:cubicBezTo>
                    <a:pt x="0" y="21986"/>
                    <a:pt x="3152" y="14375"/>
                    <a:pt x="8764" y="8764"/>
                  </a:cubicBezTo>
                  <a:cubicBezTo>
                    <a:pt x="14375" y="3152"/>
                    <a:pt x="21986" y="0"/>
                    <a:pt x="29922" y="0"/>
                  </a:cubicBezTo>
                  <a:close/>
                </a:path>
              </a:pathLst>
            </a:custGeom>
            <a:solidFill>
              <a:srgbClr val="E65CAB"/>
            </a:solidFill>
            <a:ln cap="sq">
              <a:noFill/>
              <a:prstDash val="solid"/>
              <a:miter/>
            </a:ln>
          </p:spPr>
        </p:sp>
        <p:sp>
          <p:nvSpPr>
            <p:cNvPr id="10" name="TextBox 10"/>
            <p:cNvSpPr txBox="1"/>
            <p:nvPr/>
          </p:nvSpPr>
          <p:spPr>
            <a:xfrm>
              <a:off x="0" y="-38100"/>
              <a:ext cx="2943180" cy="2591548"/>
            </a:xfrm>
            <a:prstGeom prst="rect">
              <a:avLst/>
            </a:prstGeom>
          </p:spPr>
          <p:txBody>
            <a:bodyPr lIns="52994" tIns="52994" rIns="52994" bIns="52994" rtlCol="0" anchor="ctr"/>
            <a:lstStyle/>
            <a:p>
              <a:pPr algn="ctr">
                <a:lnSpc>
                  <a:spcPts val="2659"/>
                </a:lnSpc>
                <a:spcBef>
                  <a:spcPct val="0"/>
                </a:spcBef>
              </a:pPr>
              <a:endParaRPr/>
            </a:p>
          </p:txBody>
        </p:sp>
      </p:grpSp>
      <p:sp>
        <p:nvSpPr>
          <p:cNvPr id="11" name="TextBox 11"/>
          <p:cNvSpPr txBox="1"/>
          <p:nvPr/>
        </p:nvSpPr>
        <p:spPr>
          <a:xfrm>
            <a:off x="2308753" y="648973"/>
            <a:ext cx="4470328" cy="4495595"/>
          </a:xfrm>
          <a:prstGeom prst="rect">
            <a:avLst/>
          </a:prstGeom>
        </p:spPr>
        <p:txBody>
          <a:bodyPr lIns="0" tIns="0" rIns="0" bIns="0" rtlCol="0" anchor="t">
            <a:spAutoFit/>
          </a:bodyPr>
          <a:lstStyle/>
          <a:p>
            <a:pPr>
              <a:lnSpc>
                <a:spcPts val="3288"/>
              </a:lnSpc>
            </a:pPr>
            <a:r>
              <a:rPr lang="en-US" sz="2348">
                <a:solidFill>
                  <a:srgbClr val="000000"/>
                </a:solidFill>
                <a:latin typeface="Canva Sans"/>
              </a:rPr>
              <a:t>Community-Centric Engagement:</a:t>
            </a:r>
          </a:p>
          <a:p>
            <a:pPr>
              <a:lnSpc>
                <a:spcPts val="3288"/>
              </a:lnSpc>
            </a:pPr>
            <a:endParaRPr/>
          </a:p>
          <a:p>
            <a:pPr>
              <a:lnSpc>
                <a:spcPts val="3288"/>
              </a:lnSpc>
            </a:pPr>
            <a:r>
              <a:rPr lang="en-US" sz="2348">
                <a:solidFill>
                  <a:srgbClr val="000000"/>
                </a:solidFill>
                <a:latin typeface="Canva Sans"/>
              </a:rPr>
              <a:t>Unlike generic approaches, Blossom actively engages with the community deep within the heart of their neighborhoods, ensuring a direct and meaningful connection.</a:t>
            </a:r>
          </a:p>
          <a:p>
            <a:pPr>
              <a:lnSpc>
                <a:spcPts val="3288"/>
              </a:lnSpc>
            </a:pPr>
            <a:endParaRPr/>
          </a:p>
        </p:txBody>
      </p:sp>
      <p:sp>
        <p:nvSpPr>
          <p:cNvPr id="12" name="TextBox 12"/>
          <p:cNvSpPr txBox="1"/>
          <p:nvPr/>
        </p:nvSpPr>
        <p:spPr>
          <a:xfrm>
            <a:off x="13770807" y="803678"/>
            <a:ext cx="3749875" cy="4035690"/>
          </a:xfrm>
          <a:prstGeom prst="rect">
            <a:avLst/>
          </a:prstGeom>
        </p:spPr>
        <p:txBody>
          <a:bodyPr lIns="0" tIns="0" rIns="0" bIns="0" rtlCol="0" anchor="t">
            <a:spAutoFit/>
          </a:bodyPr>
          <a:lstStyle/>
          <a:p>
            <a:pPr>
              <a:lnSpc>
                <a:spcPts val="2493"/>
              </a:lnSpc>
            </a:pPr>
            <a:r>
              <a:rPr lang="en-US" sz="1780">
                <a:solidFill>
                  <a:srgbClr val="000000"/>
                </a:solidFill>
                <a:latin typeface="Canva Sans"/>
              </a:rPr>
              <a:t>Innovative Strategies and Direct Feedback:</a:t>
            </a:r>
          </a:p>
          <a:p>
            <a:pPr>
              <a:lnSpc>
                <a:spcPts val="2493"/>
              </a:lnSpc>
            </a:pPr>
            <a:r>
              <a:rPr lang="en-US" sz="1780">
                <a:solidFill>
                  <a:srgbClr val="000000"/>
                </a:solidFill>
                <a:latin typeface="Canva Sans"/>
              </a:rPr>
              <a:t>Blossom involves women volunteers from within the South Asian communities who have lived experiences, cultural competence, and respect within the community. These volunteers actively gather feedback, ensuring the programs remain dynamic and responsive to the community's evolving needs.</a:t>
            </a:r>
          </a:p>
          <a:p>
            <a:pPr>
              <a:lnSpc>
                <a:spcPts val="2493"/>
              </a:lnSpc>
            </a:pPr>
            <a:endParaRPr/>
          </a:p>
        </p:txBody>
      </p:sp>
      <p:sp>
        <p:nvSpPr>
          <p:cNvPr id="13" name="TextBox 13"/>
          <p:cNvSpPr txBox="1"/>
          <p:nvPr/>
        </p:nvSpPr>
        <p:spPr>
          <a:xfrm>
            <a:off x="8067670" y="824050"/>
            <a:ext cx="4418134" cy="4175759"/>
          </a:xfrm>
          <a:prstGeom prst="rect">
            <a:avLst/>
          </a:prstGeom>
        </p:spPr>
        <p:txBody>
          <a:bodyPr lIns="0" tIns="0" rIns="0" bIns="0" rtlCol="0" anchor="t">
            <a:spAutoFit/>
          </a:bodyPr>
          <a:lstStyle/>
          <a:p>
            <a:pPr>
              <a:lnSpc>
                <a:spcPts val="2744"/>
              </a:lnSpc>
            </a:pPr>
            <a:r>
              <a:rPr lang="en-US" sz="1960">
                <a:solidFill>
                  <a:srgbClr val="000000"/>
                </a:solidFill>
                <a:latin typeface="Canva Sans"/>
              </a:rPr>
              <a:t>Direct Outreach in Native Languages:</a:t>
            </a:r>
          </a:p>
          <a:p>
            <a:pPr>
              <a:lnSpc>
                <a:spcPts val="2744"/>
              </a:lnSpc>
            </a:pPr>
            <a:endParaRPr/>
          </a:p>
          <a:p>
            <a:pPr>
              <a:lnSpc>
                <a:spcPts val="2744"/>
              </a:lnSpc>
            </a:pPr>
            <a:r>
              <a:rPr lang="en-US" sz="1960">
                <a:solidFill>
                  <a:srgbClr val="000000"/>
                </a:solidFill>
                <a:latin typeface="Canva Sans"/>
              </a:rPr>
              <a:t>Blossom addresses language barriers by providing support and understanding in multiple languages such as Urdu, Hindi, Punjabi, Tamil, Malayalam, Gujarati, Bengali, Pothwari, Pohari, Pashtu, and Farsi, ensuring effective communication and comprehension.</a:t>
            </a:r>
          </a:p>
          <a:p>
            <a:pPr>
              <a:lnSpc>
                <a:spcPts val="2744"/>
              </a:lnSpc>
            </a:pPr>
            <a:endParaRPr/>
          </a:p>
        </p:txBody>
      </p:sp>
      <p:grpSp>
        <p:nvGrpSpPr>
          <p:cNvPr id="14" name="Group 14"/>
          <p:cNvGrpSpPr/>
          <p:nvPr/>
        </p:nvGrpSpPr>
        <p:grpSpPr>
          <a:xfrm>
            <a:off x="7627164" y="5463949"/>
            <a:ext cx="5295561" cy="4312736"/>
            <a:chOff x="0" y="0"/>
            <a:chExt cx="4423847" cy="3602807"/>
          </a:xfrm>
        </p:grpSpPr>
        <p:sp>
          <p:nvSpPr>
            <p:cNvPr id="15" name="Freeform 15"/>
            <p:cNvSpPr/>
            <p:nvPr/>
          </p:nvSpPr>
          <p:spPr>
            <a:xfrm>
              <a:off x="0" y="0"/>
              <a:ext cx="4423847" cy="3602807"/>
            </a:xfrm>
            <a:custGeom>
              <a:avLst/>
              <a:gdLst/>
              <a:ahLst/>
              <a:cxnLst/>
              <a:rect l="l" t="t" r="r" b="b"/>
              <a:pathLst>
                <a:path w="4423847" h="3602807">
                  <a:moveTo>
                    <a:pt x="29239" y="0"/>
                  </a:moveTo>
                  <a:lnTo>
                    <a:pt x="4394608" y="0"/>
                  </a:lnTo>
                  <a:cubicBezTo>
                    <a:pt x="4402363" y="0"/>
                    <a:pt x="4409800" y="3081"/>
                    <a:pt x="4415284" y="8564"/>
                  </a:cubicBezTo>
                  <a:cubicBezTo>
                    <a:pt x="4420767" y="14047"/>
                    <a:pt x="4423847" y="21485"/>
                    <a:pt x="4423847" y="29239"/>
                  </a:cubicBezTo>
                  <a:lnTo>
                    <a:pt x="4423847" y="3573568"/>
                  </a:lnTo>
                  <a:cubicBezTo>
                    <a:pt x="4423847" y="3581323"/>
                    <a:pt x="4420767" y="3588760"/>
                    <a:pt x="4415284" y="3594243"/>
                  </a:cubicBezTo>
                  <a:cubicBezTo>
                    <a:pt x="4409800" y="3599727"/>
                    <a:pt x="4402363" y="3602807"/>
                    <a:pt x="4394608" y="3602807"/>
                  </a:cubicBezTo>
                  <a:lnTo>
                    <a:pt x="29239" y="3602807"/>
                  </a:lnTo>
                  <a:cubicBezTo>
                    <a:pt x="21485" y="3602807"/>
                    <a:pt x="14047" y="3599727"/>
                    <a:pt x="8564" y="3594243"/>
                  </a:cubicBezTo>
                  <a:cubicBezTo>
                    <a:pt x="3081" y="3588760"/>
                    <a:pt x="0" y="3581323"/>
                    <a:pt x="0" y="3573568"/>
                  </a:cubicBezTo>
                  <a:lnTo>
                    <a:pt x="0" y="29239"/>
                  </a:lnTo>
                  <a:cubicBezTo>
                    <a:pt x="0" y="21485"/>
                    <a:pt x="3081" y="14047"/>
                    <a:pt x="8564" y="8564"/>
                  </a:cubicBezTo>
                  <a:cubicBezTo>
                    <a:pt x="14047" y="3081"/>
                    <a:pt x="21485" y="0"/>
                    <a:pt x="29239" y="0"/>
                  </a:cubicBezTo>
                  <a:close/>
                </a:path>
              </a:pathLst>
            </a:custGeom>
            <a:solidFill>
              <a:srgbClr val="F77F00"/>
            </a:solidFill>
            <a:ln cap="sq">
              <a:noFill/>
              <a:prstDash val="solid"/>
              <a:miter/>
            </a:ln>
          </p:spPr>
        </p:sp>
        <p:sp>
          <p:nvSpPr>
            <p:cNvPr id="16" name="TextBox 16"/>
            <p:cNvSpPr txBox="1"/>
            <p:nvPr/>
          </p:nvSpPr>
          <p:spPr>
            <a:xfrm>
              <a:off x="0" y="-38100"/>
              <a:ext cx="4423847" cy="3640907"/>
            </a:xfrm>
            <a:prstGeom prst="rect">
              <a:avLst/>
            </a:prstGeom>
          </p:spPr>
          <p:txBody>
            <a:bodyPr lIns="52994" tIns="52994" rIns="52994" bIns="52994" rtlCol="0" anchor="ctr"/>
            <a:lstStyle/>
            <a:p>
              <a:pPr algn="ctr">
                <a:lnSpc>
                  <a:spcPts val="2659"/>
                </a:lnSpc>
                <a:spcBef>
                  <a:spcPct val="0"/>
                </a:spcBef>
              </a:pPr>
              <a:endParaRPr/>
            </a:p>
          </p:txBody>
        </p:sp>
      </p:grpSp>
      <p:grpSp>
        <p:nvGrpSpPr>
          <p:cNvPr id="17" name="Group 17"/>
          <p:cNvGrpSpPr/>
          <p:nvPr/>
        </p:nvGrpSpPr>
        <p:grpSpPr>
          <a:xfrm>
            <a:off x="13417306" y="5463949"/>
            <a:ext cx="4450686" cy="4312736"/>
            <a:chOff x="0" y="0"/>
            <a:chExt cx="3718049" cy="3602807"/>
          </a:xfrm>
        </p:grpSpPr>
        <p:sp>
          <p:nvSpPr>
            <p:cNvPr id="18" name="Freeform 18"/>
            <p:cNvSpPr/>
            <p:nvPr/>
          </p:nvSpPr>
          <p:spPr>
            <a:xfrm>
              <a:off x="0" y="0"/>
              <a:ext cx="3718049" cy="3602807"/>
            </a:xfrm>
            <a:custGeom>
              <a:avLst/>
              <a:gdLst/>
              <a:ahLst/>
              <a:cxnLst/>
              <a:rect l="l" t="t" r="r" b="b"/>
              <a:pathLst>
                <a:path w="3718049" h="3602807">
                  <a:moveTo>
                    <a:pt x="34790" y="0"/>
                  </a:moveTo>
                  <a:lnTo>
                    <a:pt x="3683260" y="0"/>
                  </a:lnTo>
                  <a:cubicBezTo>
                    <a:pt x="3702474" y="0"/>
                    <a:pt x="3718049" y="15576"/>
                    <a:pt x="3718049" y="34790"/>
                  </a:cubicBezTo>
                  <a:lnTo>
                    <a:pt x="3718049" y="3568017"/>
                  </a:lnTo>
                  <a:cubicBezTo>
                    <a:pt x="3718049" y="3577244"/>
                    <a:pt x="3714384" y="3586093"/>
                    <a:pt x="3707860" y="3592618"/>
                  </a:cubicBezTo>
                  <a:cubicBezTo>
                    <a:pt x="3701335" y="3599142"/>
                    <a:pt x="3692487" y="3602807"/>
                    <a:pt x="3683260" y="3602807"/>
                  </a:cubicBezTo>
                  <a:lnTo>
                    <a:pt x="34790" y="3602807"/>
                  </a:lnTo>
                  <a:cubicBezTo>
                    <a:pt x="25563" y="3602807"/>
                    <a:pt x="16714" y="3599142"/>
                    <a:pt x="10190" y="3592618"/>
                  </a:cubicBezTo>
                  <a:cubicBezTo>
                    <a:pt x="3665" y="3586093"/>
                    <a:pt x="0" y="3577244"/>
                    <a:pt x="0" y="3568017"/>
                  </a:cubicBezTo>
                  <a:lnTo>
                    <a:pt x="0" y="34790"/>
                  </a:lnTo>
                  <a:cubicBezTo>
                    <a:pt x="0" y="25563"/>
                    <a:pt x="3665" y="16714"/>
                    <a:pt x="10190" y="10190"/>
                  </a:cubicBezTo>
                  <a:cubicBezTo>
                    <a:pt x="16714" y="3665"/>
                    <a:pt x="25563" y="0"/>
                    <a:pt x="34790" y="0"/>
                  </a:cubicBezTo>
                  <a:close/>
                </a:path>
              </a:pathLst>
            </a:custGeom>
            <a:solidFill>
              <a:srgbClr val="F2C436"/>
            </a:solidFill>
            <a:ln cap="sq">
              <a:noFill/>
              <a:prstDash val="solid"/>
              <a:miter/>
            </a:ln>
          </p:spPr>
        </p:sp>
        <p:sp>
          <p:nvSpPr>
            <p:cNvPr id="19" name="TextBox 19"/>
            <p:cNvSpPr txBox="1"/>
            <p:nvPr/>
          </p:nvSpPr>
          <p:spPr>
            <a:xfrm>
              <a:off x="0" y="-38100"/>
              <a:ext cx="3718049" cy="3640907"/>
            </a:xfrm>
            <a:prstGeom prst="rect">
              <a:avLst/>
            </a:prstGeom>
          </p:spPr>
          <p:txBody>
            <a:bodyPr lIns="52994" tIns="52994" rIns="52994" bIns="52994" rtlCol="0" anchor="ctr"/>
            <a:lstStyle/>
            <a:p>
              <a:pPr algn="ctr">
                <a:lnSpc>
                  <a:spcPts val="2659"/>
                </a:lnSpc>
                <a:spcBef>
                  <a:spcPct val="0"/>
                </a:spcBef>
              </a:pPr>
              <a:endParaRPr/>
            </a:p>
          </p:txBody>
        </p:sp>
      </p:grpSp>
      <p:grpSp>
        <p:nvGrpSpPr>
          <p:cNvPr id="20" name="Group 20"/>
          <p:cNvGrpSpPr/>
          <p:nvPr/>
        </p:nvGrpSpPr>
        <p:grpSpPr>
          <a:xfrm>
            <a:off x="1961443" y="5287191"/>
            <a:ext cx="5174725" cy="4489494"/>
            <a:chOff x="0" y="0"/>
            <a:chExt cx="2943180" cy="2553448"/>
          </a:xfrm>
        </p:grpSpPr>
        <p:sp>
          <p:nvSpPr>
            <p:cNvPr id="21" name="Freeform 21"/>
            <p:cNvSpPr/>
            <p:nvPr/>
          </p:nvSpPr>
          <p:spPr>
            <a:xfrm>
              <a:off x="0" y="0"/>
              <a:ext cx="2943180" cy="2553448"/>
            </a:xfrm>
            <a:custGeom>
              <a:avLst/>
              <a:gdLst/>
              <a:ahLst/>
              <a:cxnLst/>
              <a:rect l="l" t="t" r="r" b="b"/>
              <a:pathLst>
                <a:path w="2943180" h="2553448">
                  <a:moveTo>
                    <a:pt x="29922" y="0"/>
                  </a:moveTo>
                  <a:lnTo>
                    <a:pt x="2913258" y="0"/>
                  </a:lnTo>
                  <a:cubicBezTo>
                    <a:pt x="2921194" y="0"/>
                    <a:pt x="2928805" y="3152"/>
                    <a:pt x="2934416" y="8764"/>
                  </a:cubicBezTo>
                  <a:cubicBezTo>
                    <a:pt x="2940028" y="14375"/>
                    <a:pt x="2943180" y="21986"/>
                    <a:pt x="2943180" y="29922"/>
                  </a:cubicBezTo>
                  <a:lnTo>
                    <a:pt x="2943180" y="2523526"/>
                  </a:lnTo>
                  <a:cubicBezTo>
                    <a:pt x="2943180" y="2531461"/>
                    <a:pt x="2940028" y="2539072"/>
                    <a:pt x="2934416" y="2544684"/>
                  </a:cubicBezTo>
                  <a:cubicBezTo>
                    <a:pt x="2928805" y="2550295"/>
                    <a:pt x="2921194" y="2553448"/>
                    <a:pt x="2913258" y="2553448"/>
                  </a:cubicBezTo>
                  <a:lnTo>
                    <a:pt x="29922" y="2553448"/>
                  </a:lnTo>
                  <a:cubicBezTo>
                    <a:pt x="13397" y="2553448"/>
                    <a:pt x="0" y="2540051"/>
                    <a:pt x="0" y="2523526"/>
                  </a:cubicBezTo>
                  <a:lnTo>
                    <a:pt x="0" y="29922"/>
                  </a:lnTo>
                  <a:cubicBezTo>
                    <a:pt x="0" y="21986"/>
                    <a:pt x="3152" y="14375"/>
                    <a:pt x="8764" y="8764"/>
                  </a:cubicBezTo>
                  <a:cubicBezTo>
                    <a:pt x="14375" y="3152"/>
                    <a:pt x="21986" y="0"/>
                    <a:pt x="29922" y="0"/>
                  </a:cubicBezTo>
                  <a:close/>
                </a:path>
              </a:pathLst>
            </a:custGeom>
            <a:solidFill>
              <a:srgbClr val="E65CAB"/>
            </a:solidFill>
            <a:ln cap="sq">
              <a:noFill/>
              <a:prstDash val="solid"/>
              <a:miter/>
            </a:ln>
          </p:spPr>
        </p:sp>
        <p:sp>
          <p:nvSpPr>
            <p:cNvPr id="22" name="TextBox 22"/>
            <p:cNvSpPr txBox="1"/>
            <p:nvPr/>
          </p:nvSpPr>
          <p:spPr>
            <a:xfrm>
              <a:off x="0" y="-38100"/>
              <a:ext cx="2943180" cy="2591548"/>
            </a:xfrm>
            <a:prstGeom prst="rect">
              <a:avLst/>
            </a:prstGeom>
          </p:spPr>
          <p:txBody>
            <a:bodyPr lIns="52994" tIns="52994" rIns="52994" bIns="52994" rtlCol="0" anchor="ctr"/>
            <a:lstStyle/>
            <a:p>
              <a:pPr algn="ctr">
                <a:lnSpc>
                  <a:spcPts val="2659"/>
                </a:lnSpc>
                <a:spcBef>
                  <a:spcPct val="0"/>
                </a:spcBef>
              </a:pPr>
              <a:endParaRPr/>
            </a:p>
          </p:txBody>
        </p:sp>
      </p:grpSp>
      <p:sp>
        <p:nvSpPr>
          <p:cNvPr id="23" name="TextBox 23"/>
          <p:cNvSpPr txBox="1"/>
          <p:nvPr/>
        </p:nvSpPr>
        <p:spPr>
          <a:xfrm>
            <a:off x="2308753" y="5656951"/>
            <a:ext cx="4470328" cy="3851052"/>
          </a:xfrm>
          <a:prstGeom prst="rect">
            <a:avLst/>
          </a:prstGeom>
        </p:spPr>
        <p:txBody>
          <a:bodyPr lIns="0" tIns="0" rIns="0" bIns="0" rtlCol="0" anchor="t">
            <a:spAutoFit/>
          </a:bodyPr>
          <a:lstStyle/>
          <a:p>
            <a:pPr>
              <a:lnSpc>
                <a:spcPts val="3157"/>
              </a:lnSpc>
            </a:pPr>
            <a:r>
              <a:rPr lang="en-US" sz="2255">
                <a:solidFill>
                  <a:srgbClr val="000000"/>
                </a:solidFill>
                <a:latin typeface="Canva Sans"/>
              </a:rPr>
              <a:t>Direct Engagement in Community Spaces:</a:t>
            </a:r>
          </a:p>
          <a:p>
            <a:pPr>
              <a:lnSpc>
                <a:spcPts val="3157"/>
              </a:lnSpc>
            </a:pPr>
            <a:r>
              <a:rPr lang="en-US" sz="2255">
                <a:solidFill>
                  <a:srgbClr val="000000"/>
                </a:solidFill>
                <a:latin typeface="Canva Sans"/>
              </a:rPr>
              <a:t>Blossom's direct engagement within community spaces creates a comfortable and accessible environment for women to share their experiences, fostering trust and a sense of belonging.</a:t>
            </a:r>
          </a:p>
          <a:p>
            <a:pPr>
              <a:lnSpc>
                <a:spcPts val="2632"/>
              </a:lnSpc>
            </a:pPr>
            <a:endParaRPr/>
          </a:p>
        </p:txBody>
      </p:sp>
      <p:sp>
        <p:nvSpPr>
          <p:cNvPr id="24" name="TextBox 24"/>
          <p:cNvSpPr txBox="1"/>
          <p:nvPr/>
        </p:nvSpPr>
        <p:spPr>
          <a:xfrm>
            <a:off x="13931497" y="5730383"/>
            <a:ext cx="3438045" cy="3723238"/>
          </a:xfrm>
          <a:prstGeom prst="rect">
            <a:avLst/>
          </a:prstGeom>
        </p:spPr>
        <p:txBody>
          <a:bodyPr lIns="0" tIns="0" rIns="0" bIns="0" rtlCol="0" anchor="t">
            <a:spAutoFit/>
          </a:bodyPr>
          <a:lstStyle/>
          <a:p>
            <a:pPr>
              <a:lnSpc>
                <a:spcPts val="2493"/>
              </a:lnSpc>
            </a:pPr>
            <a:r>
              <a:rPr lang="en-US" sz="1780">
                <a:solidFill>
                  <a:srgbClr val="000000"/>
                </a:solidFill>
                <a:latin typeface="Canva Sans"/>
              </a:rPr>
              <a:t>Targeted Awareness Campaigns:</a:t>
            </a:r>
          </a:p>
          <a:p>
            <a:pPr>
              <a:lnSpc>
                <a:spcPts val="2493"/>
              </a:lnSpc>
            </a:pPr>
            <a:endParaRPr/>
          </a:p>
          <a:p>
            <a:pPr>
              <a:lnSpc>
                <a:spcPts val="2493"/>
              </a:lnSpc>
            </a:pPr>
            <a:r>
              <a:rPr lang="en-US" sz="1780">
                <a:solidFill>
                  <a:srgbClr val="000000"/>
                </a:solidFill>
                <a:latin typeface="Canva Sans"/>
              </a:rPr>
              <a:t>Blossom implements targeted promotional campaigns, leveraging community events and gatherings, ensuring that information about mental health services reaches a broader audience within the South Asian community.</a:t>
            </a:r>
          </a:p>
          <a:p>
            <a:pPr>
              <a:lnSpc>
                <a:spcPts val="2493"/>
              </a:lnSpc>
            </a:pPr>
            <a:endParaRPr/>
          </a:p>
        </p:txBody>
      </p:sp>
      <p:sp>
        <p:nvSpPr>
          <p:cNvPr id="25" name="TextBox 25"/>
          <p:cNvSpPr txBox="1"/>
          <p:nvPr/>
        </p:nvSpPr>
        <p:spPr>
          <a:xfrm>
            <a:off x="8144493" y="5533896"/>
            <a:ext cx="4260901" cy="3827599"/>
          </a:xfrm>
          <a:prstGeom prst="rect">
            <a:avLst/>
          </a:prstGeom>
        </p:spPr>
        <p:txBody>
          <a:bodyPr lIns="0" tIns="0" rIns="0" bIns="0" rtlCol="0" anchor="t">
            <a:spAutoFit/>
          </a:bodyPr>
          <a:lstStyle/>
          <a:p>
            <a:pPr>
              <a:lnSpc>
                <a:spcPts val="2744"/>
              </a:lnSpc>
            </a:pPr>
            <a:r>
              <a:rPr lang="en-US" sz="1960">
                <a:solidFill>
                  <a:srgbClr val="000000"/>
                </a:solidFill>
                <a:latin typeface="Canva Sans"/>
              </a:rPr>
              <a:t>Weekly Meetings for Collective Feedback:</a:t>
            </a:r>
          </a:p>
          <a:p>
            <a:pPr>
              <a:lnSpc>
                <a:spcPts val="2744"/>
              </a:lnSpc>
            </a:pPr>
            <a:endParaRPr/>
          </a:p>
          <a:p>
            <a:pPr>
              <a:lnSpc>
                <a:spcPts val="2744"/>
              </a:lnSpc>
            </a:pPr>
            <a:r>
              <a:rPr lang="en-US" sz="1960">
                <a:solidFill>
                  <a:srgbClr val="000000"/>
                </a:solidFill>
                <a:latin typeface="Canva Sans"/>
              </a:rPr>
              <a:t>Weekly meetings of volunteers provide a platform for collective feedback and collaborative problem-solving, overcoming challenges faced by the South Asian women community in accessing mental health resources.</a:t>
            </a:r>
          </a:p>
          <a:p>
            <a:pPr>
              <a:lnSpc>
                <a:spcPts val="2744"/>
              </a:lnSpc>
            </a:pPr>
            <a:endParaRPr/>
          </a:p>
        </p:txBody>
      </p:sp>
      <p:sp>
        <p:nvSpPr>
          <p:cNvPr id="26" name="TextBox 26"/>
          <p:cNvSpPr txBox="1"/>
          <p:nvPr/>
        </p:nvSpPr>
        <p:spPr>
          <a:xfrm rot="5400000">
            <a:off x="-2977074" y="5144128"/>
            <a:ext cx="7767455" cy="612146"/>
          </a:xfrm>
          <a:prstGeom prst="rect">
            <a:avLst/>
          </a:prstGeom>
        </p:spPr>
        <p:txBody>
          <a:bodyPr lIns="0" tIns="0" rIns="0" bIns="0" rtlCol="0" anchor="t">
            <a:spAutoFit/>
          </a:bodyPr>
          <a:lstStyle/>
          <a:p>
            <a:pPr algn="ctr">
              <a:lnSpc>
                <a:spcPts val="4600"/>
              </a:lnSpc>
            </a:pPr>
            <a:r>
              <a:rPr lang="en-US" sz="4600">
                <a:solidFill>
                  <a:srgbClr val="FFFFFF"/>
                </a:solidFill>
                <a:latin typeface="Hammersmith One"/>
              </a:rPr>
              <a:t> RECOMMENDATIONS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03049"/>
        </a:solidFill>
        <a:effectLst/>
      </p:bgPr>
    </p:bg>
    <p:spTree>
      <p:nvGrpSpPr>
        <p:cNvPr id="1" name=""/>
        <p:cNvGrpSpPr/>
        <p:nvPr/>
      </p:nvGrpSpPr>
      <p:grpSpPr>
        <a:xfrm>
          <a:off x="0" y="0"/>
          <a:ext cx="0" cy="0"/>
          <a:chOff x="0" y="0"/>
          <a:chExt cx="0" cy="0"/>
        </a:xfrm>
      </p:grpSpPr>
      <p:grpSp>
        <p:nvGrpSpPr>
          <p:cNvPr id="2" name="Group 2"/>
          <p:cNvGrpSpPr/>
          <p:nvPr/>
        </p:nvGrpSpPr>
        <p:grpSpPr>
          <a:xfrm>
            <a:off x="1290638" y="1028700"/>
            <a:ext cx="3920117" cy="7984347"/>
            <a:chOff x="0" y="0"/>
            <a:chExt cx="2824122" cy="5752066"/>
          </a:xfrm>
        </p:grpSpPr>
        <p:sp>
          <p:nvSpPr>
            <p:cNvPr id="3" name="Freeform 3"/>
            <p:cNvSpPr/>
            <p:nvPr/>
          </p:nvSpPr>
          <p:spPr>
            <a:xfrm>
              <a:off x="0" y="0"/>
              <a:ext cx="2824122" cy="5752066"/>
            </a:xfrm>
            <a:custGeom>
              <a:avLst/>
              <a:gdLst/>
              <a:ahLst/>
              <a:cxnLst/>
              <a:rect l="l" t="t" r="r" b="b"/>
              <a:pathLst>
                <a:path w="2824122" h="5752066">
                  <a:moveTo>
                    <a:pt x="39498" y="0"/>
                  </a:moveTo>
                  <a:lnTo>
                    <a:pt x="2784624" y="0"/>
                  </a:lnTo>
                  <a:cubicBezTo>
                    <a:pt x="2795100" y="0"/>
                    <a:pt x="2805146" y="4161"/>
                    <a:pt x="2812554" y="11569"/>
                  </a:cubicBezTo>
                  <a:cubicBezTo>
                    <a:pt x="2819961" y="18976"/>
                    <a:pt x="2824122" y="29023"/>
                    <a:pt x="2824122" y="39498"/>
                  </a:cubicBezTo>
                  <a:lnTo>
                    <a:pt x="2824122" y="5712568"/>
                  </a:lnTo>
                  <a:cubicBezTo>
                    <a:pt x="2824122" y="5723043"/>
                    <a:pt x="2819961" y="5733090"/>
                    <a:pt x="2812554" y="5740497"/>
                  </a:cubicBezTo>
                  <a:cubicBezTo>
                    <a:pt x="2805146" y="5747905"/>
                    <a:pt x="2795100" y="5752066"/>
                    <a:pt x="2784624" y="5752066"/>
                  </a:cubicBezTo>
                  <a:lnTo>
                    <a:pt x="39498" y="5752066"/>
                  </a:lnTo>
                  <a:cubicBezTo>
                    <a:pt x="29023" y="5752066"/>
                    <a:pt x="18976" y="5747905"/>
                    <a:pt x="11569" y="5740497"/>
                  </a:cubicBezTo>
                  <a:cubicBezTo>
                    <a:pt x="4161" y="5733090"/>
                    <a:pt x="0" y="5723043"/>
                    <a:pt x="0" y="5712568"/>
                  </a:cubicBezTo>
                  <a:lnTo>
                    <a:pt x="0" y="39498"/>
                  </a:lnTo>
                  <a:cubicBezTo>
                    <a:pt x="0" y="29023"/>
                    <a:pt x="4161" y="18976"/>
                    <a:pt x="11569" y="11569"/>
                  </a:cubicBezTo>
                  <a:cubicBezTo>
                    <a:pt x="18976" y="4161"/>
                    <a:pt x="29023" y="0"/>
                    <a:pt x="39498" y="0"/>
                  </a:cubicBezTo>
                  <a:close/>
                </a:path>
              </a:pathLst>
            </a:custGeom>
            <a:solidFill>
              <a:srgbClr val="D62828"/>
            </a:solidFill>
            <a:ln cap="sq">
              <a:noFill/>
              <a:prstDash val="solid"/>
              <a:miter/>
            </a:ln>
          </p:spPr>
        </p:sp>
        <p:sp>
          <p:nvSpPr>
            <p:cNvPr id="4" name="TextBox 4"/>
            <p:cNvSpPr txBox="1"/>
            <p:nvPr/>
          </p:nvSpPr>
          <p:spPr>
            <a:xfrm>
              <a:off x="0" y="-38100"/>
              <a:ext cx="2824122" cy="5790166"/>
            </a:xfrm>
            <a:prstGeom prst="rect">
              <a:avLst/>
            </a:prstGeom>
          </p:spPr>
          <p:txBody>
            <a:bodyPr lIns="52994" tIns="52994" rIns="52994" bIns="52994" rtlCol="0" anchor="ctr"/>
            <a:lstStyle/>
            <a:p>
              <a:pPr algn="ctr">
                <a:lnSpc>
                  <a:spcPts val="2659"/>
                </a:lnSpc>
                <a:spcBef>
                  <a:spcPct val="0"/>
                </a:spcBef>
              </a:pPr>
              <a:endParaRPr/>
            </a:p>
          </p:txBody>
        </p:sp>
      </p:grpSp>
      <p:grpSp>
        <p:nvGrpSpPr>
          <p:cNvPr id="5" name="Group 5"/>
          <p:cNvGrpSpPr/>
          <p:nvPr/>
        </p:nvGrpSpPr>
        <p:grpSpPr>
          <a:xfrm>
            <a:off x="5763435" y="1028700"/>
            <a:ext cx="7982797" cy="3088738"/>
            <a:chOff x="0" y="0"/>
            <a:chExt cx="5186674" cy="2006850"/>
          </a:xfrm>
        </p:grpSpPr>
        <p:sp>
          <p:nvSpPr>
            <p:cNvPr id="6" name="Freeform 6"/>
            <p:cNvSpPr/>
            <p:nvPr/>
          </p:nvSpPr>
          <p:spPr>
            <a:xfrm>
              <a:off x="0" y="0"/>
              <a:ext cx="5186674" cy="2006850"/>
            </a:xfrm>
            <a:custGeom>
              <a:avLst/>
              <a:gdLst/>
              <a:ahLst/>
              <a:cxnLst/>
              <a:rect l="l" t="t" r="r" b="b"/>
              <a:pathLst>
                <a:path w="5186674" h="2006850">
                  <a:moveTo>
                    <a:pt x="19397" y="0"/>
                  </a:moveTo>
                  <a:lnTo>
                    <a:pt x="5167277" y="0"/>
                  </a:lnTo>
                  <a:cubicBezTo>
                    <a:pt x="5172421" y="0"/>
                    <a:pt x="5177355" y="2044"/>
                    <a:pt x="5180993" y="5681"/>
                  </a:cubicBezTo>
                  <a:cubicBezTo>
                    <a:pt x="5184630" y="9319"/>
                    <a:pt x="5186674" y="14252"/>
                    <a:pt x="5186674" y="19397"/>
                  </a:cubicBezTo>
                  <a:lnTo>
                    <a:pt x="5186674" y="1987453"/>
                  </a:lnTo>
                  <a:cubicBezTo>
                    <a:pt x="5186674" y="1992598"/>
                    <a:pt x="5184630" y="1997531"/>
                    <a:pt x="5180993" y="2001169"/>
                  </a:cubicBezTo>
                  <a:cubicBezTo>
                    <a:pt x="5177355" y="2004806"/>
                    <a:pt x="5172421" y="2006850"/>
                    <a:pt x="5167277" y="2006850"/>
                  </a:cubicBezTo>
                  <a:lnTo>
                    <a:pt x="19397" y="2006850"/>
                  </a:lnTo>
                  <a:cubicBezTo>
                    <a:pt x="14252" y="2006850"/>
                    <a:pt x="9319" y="2004806"/>
                    <a:pt x="5681" y="2001169"/>
                  </a:cubicBezTo>
                  <a:cubicBezTo>
                    <a:pt x="2044" y="1997531"/>
                    <a:pt x="0" y="1992598"/>
                    <a:pt x="0" y="1987453"/>
                  </a:cubicBezTo>
                  <a:lnTo>
                    <a:pt x="0" y="19397"/>
                  </a:lnTo>
                  <a:cubicBezTo>
                    <a:pt x="0" y="14252"/>
                    <a:pt x="2044" y="9319"/>
                    <a:pt x="5681" y="5681"/>
                  </a:cubicBezTo>
                  <a:cubicBezTo>
                    <a:pt x="9319" y="2044"/>
                    <a:pt x="14252" y="0"/>
                    <a:pt x="19397" y="0"/>
                  </a:cubicBezTo>
                  <a:close/>
                </a:path>
              </a:pathLst>
            </a:custGeom>
            <a:solidFill>
              <a:srgbClr val="F77F00"/>
            </a:solidFill>
            <a:ln cap="sq">
              <a:noFill/>
              <a:prstDash val="solid"/>
              <a:miter/>
            </a:ln>
          </p:spPr>
        </p:sp>
        <p:sp>
          <p:nvSpPr>
            <p:cNvPr id="7" name="TextBox 7"/>
            <p:cNvSpPr txBox="1"/>
            <p:nvPr/>
          </p:nvSpPr>
          <p:spPr>
            <a:xfrm>
              <a:off x="0" y="-38100"/>
              <a:ext cx="5186674" cy="2044950"/>
            </a:xfrm>
            <a:prstGeom prst="rect">
              <a:avLst/>
            </a:prstGeom>
          </p:spPr>
          <p:txBody>
            <a:bodyPr lIns="52994" tIns="52994" rIns="52994" bIns="52994" rtlCol="0" anchor="ctr"/>
            <a:lstStyle/>
            <a:p>
              <a:pPr algn="ctr">
                <a:lnSpc>
                  <a:spcPts val="2659"/>
                </a:lnSpc>
                <a:spcBef>
                  <a:spcPct val="0"/>
                </a:spcBef>
              </a:pPr>
              <a:endParaRPr/>
            </a:p>
          </p:txBody>
        </p:sp>
      </p:grpSp>
      <p:sp>
        <p:nvSpPr>
          <p:cNvPr id="8" name="Freeform 8"/>
          <p:cNvSpPr/>
          <p:nvPr/>
        </p:nvSpPr>
        <p:spPr>
          <a:xfrm>
            <a:off x="5763435" y="4396026"/>
            <a:ext cx="7982797" cy="5615064"/>
          </a:xfrm>
          <a:custGeom>
            <a:avLst/>
            <a:gdLst/>
            <a:ahLst/>
            <a:cxnLst/>
            <a:rect l="l" t="t" r="r" b="b"/>
            <a:pathLst>
              <a:path w="7982797" h="5615064">
                <a:moveTo>
                  <a:pt x="0" y="0"/>
                </a:moveTo>
                <a:lnTo>
                  <a:pt x="7982797" y="0"/>
                </a:lnTo>
                <a:lnTo>
                  <a:pt x="7982797" y="5615064"/>
                </a:lnTo>
                <a:lnTo>
                  <a:pt x="0" y="5615064"/>
                </a:lnTo>
                <a:lnTo>
                  <a:pt x="0" y="0"/>
                </a:lnTo>
                <a:close/>
              </a:path>
            </a:pathLst>
          </a:custGeom>
          <a:blipFill>
            <a:blip r:embed="rId2"/>
            <a:stretch>
              <a:fillRect l="-2754" r="-2754"/>
            </a:stretch>
          </a:blipFill>
        </p:spPr>
      </p:sp>
      <p:sp>
        <p:nvSpPr>
          <p:cNvPr id="9" name="TextBox 9"/>
          <p:cNvSpPr txBox="1"/>
          <p:nvPr/>
        </p:nvSpPr>
        <p:spPr>
          <a:xfrm>
            <a:off x="1668012" y="1484895"/>
            <a:ext cx="3542743" cy="6459414"/>
          </a:xfrm>
          <a:prstGeom prst="rect">
            <a:avLst/>
          </a:prstGeom>
        </p:spPr>
        <p:txBody>
          <a:bodyPr lIns="0" tIns="0" rIns="0" bIns="0" rtlCol="0" anchor="t">
            <a:spAutoFit/>
          </a:bodyPr>
          <a:lstStyle/>
          <a:p>
            <a:pPr>
              <a:lnSpc>
                <a:spcPts val="3667"/>
              </a:lnSpc>
              <a:spcBef>
                <a:spcPct val="0"/>
              </a:spcBef>
            </a:pPr>
            <a:r>
              <a:rPr lang="en-US" sz="2619">
                <a:solidFill>
                  <a:srgbClr val="FFFFFF"/>
                </a:solidFill>
                <a:latin typeface="Open Sans Extra Bold"/>
              </a:rPr>
              <a:t>Empowering Through Success Stories:</a:t>
            </a:r>
          </a:p>
          <a:p>
            <a:pPr>
              <a:lnSpc>
                <a:spcPts val="3667"/>
              </a:lnSpc>
              <a:spcBef>
                <a:spcPct val="0"/>
              </a:spcBef>
            </a:pPr>
            <a:endParaRPr/>
          </a:p>
          <a:p>
            <a:pPr>
              <a:lnSpc>
                <a:spcPts val="3667"/>
              </a:lnSpc>
              <a:spcBef>
                <a:spcPct val="0"/>
              </a:spcBef>
            </a:pPr>
            <a:r>
              <a:rPr lang="en-US" sz="2619">
                <a:solidFill>
                  <a:srgbClr val="FFFFFF"/>
                </a:solidFill>
                <a:latin typeface="Open Sans Extra Bold"/>
              </a:rPr>
              <a:t>Blossom actively encourages participants to share success stories, creating a positive narrative around mental health and inspiring others to seek support</a:t>
            </a:r>
          </a:p>
        </p:txBody>
      </p:sp>
      <p:grpSp>
        <p:nvGrpSpPr>
          <p:cNvPr id="10" name="Group 10"/>
          <p:cNvGrpSpPr/>
          <p:nvPr/>
        </p:nvGrpSpPr>
        <p:grpSpPr>
          <a:xfrm>
            <a:off x="14115470" y="1028700"/>
            <a:ext cx="3920117" cy="7984347"/>
            <a:chOff x="0" y="0"/>
            <a:chExt cx="2824122" cy="5752066"/>
          </a:xfrm>
        </p:grpSpPr>
        <p:sp>
          <p:nvSpPr>
            <p:cNvPr id="11" name="Freeform 11"/>
            <p:cNvSpPr/>
            <p:nvPr/>
          </p:nvSpPr>
          <p:spPr>
            <a:xfrm>
              <a:off x="0" y="0"/>
              <a:ext cx="2824122" cy="5752066"/>
            </a:xfrm>
            <a:custGeom>
              <a:avLst/>
              <a:gdLst/>
              <a:ahLst/>
              <a:cxnLst/>
              <a:rect l="l" t="t" r="r" b="b"/>
              <a:pathLst>
                <a:path w="2824122" h="5752066">
                  <a:moveTo>
                    <a:pt x="39498" y="0"/>
                  </a:moveTo>
                  <a:lnTo>
                    <a:pt x="2784624" y="0"/>
                  </a:lnTo>
                  <a:cubicBezTo>
                    <a:pt x="2795100" y="0"/>
                    <a:pt x="2805146" y="4161"/>
                    <a:pt x="2812554" y="11569"/>
                  </a:cubicBezTo>
                  <a:cubicBezTo>
                    <a:pt x="2819961" y="18976"/>
                    <a:pt x="2824122" y="29023"/>
                    <a:pt x="2824122" y="39498"/>
                  </a:cubicBezTo>
                  <a:lnTo>
                    <a:pt x="2824122" y="5712568"/>
                  </a:lnTo>
                  <a:cubicBezTo>
                    <a:pt x="2824122" y="5723043"/>
                    <a:pt x="2819961" y="5733090"/>
                    <a:pt x="2812554" y="5740497"/>
                  </a:cubicBezTo>
                  <a:cubicBezTo>
                    <a:pt x="2805146" y="5747905"/>
                    <a:pt x="2795100" y="5752066"/>
                    <a:pt x="2784624" y="5752066"/>
                  </a:cubicBezTo>
                  <a:lnTo>
                    <a:pt x="39498" y="5752066"/>
                  </a:lnTo>
                  <a:cubicBezTo>
                    <a:pt x="29023" y="5752066"/>
                    <a:pt x="18976" y="5747905"/>
                    <a:pt x="11569" y="5740497"/>
                  </a:cubicBezTo>
                  <a:cubicBezTo>
                    <a:pt x="4161" y="5733090"/>
                    <a:pt x="0" y="5723043"/>
                    <a:pt x="0" y="5712568"/>
                  </a:cubicBezTo>
                  <a:lnTo>
                    <a:pt x="0" y="39498"/>
                  </a:lnTo>
                  <a:cubicBezTo>
                    <a:pt x="0" y="29023"/>
                    <a:pt x="4161" y="18976"/>
                    <a:pt x="11569" y="11569"/>
                  </a:cubicBezTo>
                  <a:cubicBezTo>
                    <a:pt x="18976" y="4161"/>
                    <a:pt x="29023" y="0"/>
                    <a:pt x="39498" y="0"/>
                  </a:cubicBezTo>
                  <a:close/>
                </a:path>
              </a:pathLst>
            </a:custGeom>
            <a:solidFill>
              <a:srgbClr val="D62828"/>
            </a:solidFill>
            <a:ln cap="sq">
              <a:noFill/>
              <a:prstDash val="solid"/>
              <a:miter/>
            </a:ln>
          </p:spPr>
        </p:sp>
        <p:sp>
          <p:nvSpPr>
            <p:cNvPr id="12" name="TextBox 12"/>
            <p:cNvSpPr txBox="1"/>
            <p:nvPr/>
          </p:nvSpPr>
          <p:spPr>
            <a:xfrm>
              <a:off x="0" y="-38100"/>
              <a:ext cx="2824122" cy="5790166"/>
            </a:xfrm>
            <a:prstGeom prst="rect">
              <a:avLst/>
            </a:prstGeom>
          </p:spPr>
          <p:txBody>
            <a:bodyPr lIns="52994" tIns="52994" rIns="52994" bIns="52994" rtlCol="0" anchor="ctr"/>
            <a:lstStyle/>
            <a:p>
              <a:pPr algn="ctr">
                <a:lnSpc>
                  <a:spcPts val="2659"/>
                </a:lnSpc>
                <a:spcBef>
                  <a:spcPct val="0"/>
                </a:spcBef>
              </a:pPr>
              <a:endParaRPr/>
            </a:p>
          </p:txBody>
        </p:sp>
      </p:grpSp>
      <p:sp>
        <p:nvSpPr>
          <p:cNvPr id="13" name="TextBox 13"/>
          <p:cNvSpPr txBox="1"/>
          <p:nvPr/>
        </p:nvSpPr>
        <p:spPr>
          <a:xfrm>
            <a:off x="14300701" y="1599899"/>
            <a:ext cx="3593798" cy="6803849"/>
          </a:xfrm>
          <a:prstGeom prst="rect">
            <a:avLst/>
          </a:prstGeom>
        </p:spPr>
        <p:txBody>
          <a:bodyPr lIns="0" tIns="0" rIns="0" bIns="0" rtlCol="0" anchor="t">
            <a:spAutoFit/>
          </a:bodyPr>
          <a:lstStyle/>
          <a:p>
            <a:pPr>
              <a:lnSpc>
                <a:spcPts val="2988"/>
              </a:lnSpc>
            </a:pPr>
            <a:r>
              <a:rPr lang="en-US" sz="2134">
                <a:solidFill>
                  <a:srgbClr val="FFFFFF"/>
                </a:solidFill>
                <a:latin typeface="Open Sans Extra Bold"/>
              </a:rPr>
              <a:t>Comprehensive Evaluation for Continuous Improvement:</a:t>
            </a:r>
          </a:p>
          <a:p>
            <a:pPr>
              <a:lnSpc>
                <a:spcPts val="2988"/>
              </a:lnSpc>
            </a:pPr>
            <a:endParaRPr/>
          </a:p>
          <a:p>
            <a:pPr>
              <a:lnSpc>
                <a:spcPts val="2988"/>
              </a:lnSpc>
            </a:pPr>
            <a:r>
              <a:rPr lang="en-US" sz="2134">
                <a:solidFill>
                  <a:srgbClr val="FFFFFF"/>
                </a:solidFill>
                <a:latin typeface="Open Sans Extra Bold"/>
              </a:rPr>
              <a:t>Blossom conducts a thorough program evaluation, taking into account attendance rates, feedback, and self-reported changes in mental health. This data-driven approach ensures continuous improvement and adaptability to the community's evolving needs.</a:t>
            </a:r>
          </a:p>
          <a:p>
            <a:pPr>
              <a:lnSpc>
                <a:spcPts val="2988"/>
              </a:lnSpc>
              <a:spcBef>
                <a:spcPct val="0"/>
              </a:spcBef>
            </a:pPr>
            <a:endParaRPr/>
          </a:p>
        </p:txBody>
      </p:sp>
      <p:sp>
        <p:nvSpPr>
          <p:cNvPr id="14" name="TextBox 14"/>
          <p:cNvSpPr txBox="1"/>
          <p:nvPr/>
        </p:nvSpPr>
        <p:spPr>
          <a:xfrm>
            <a:off x="6210216" y="1513470"/>
            <a:ext cx="7536017" cy="2245833"/>
          </a:xfrm>
          <a:prstGeom prst="rect">
            <a:avLst/>
          </a:prstGeom>
        </p:spPr>
        <p:txBody>
          <a:bodyPr lIns="0" tIns="0" rIns="0" bIns="0" rtlCol="0" anchor="t">
            <a:spAutoFit/>
          </a:bodyPr>
          <a:lstStyle/>
          <a:p>
            <a:pPr>
              <a:lnSpc>
                <a:spcPts val="2580"/>
              </a:lnSpc>
              <a:spcBef>
                <a:spcPct val="0"/>
              </a:spcBef>
            </a:pPr>
            <a:r>
              <a:rPr lang="en-US" sz="1843">
                <a:solidFill>
                  <a:srgbClr val="000000"/>
                </a:solidFill>
                <a:latin typeface="Open Sans Extra Bold"/>
              </a:rPr>
              <a:t>In essence, Blossom's unique and community-centric approach, including the Togetherness Café, positions it as the ideal partner to address the challenges faced by South Asian women in Newham, providing them with tailored, accessible, and culturally sensitive mental health support. Blossom's commitment to creating a real sense of belonging and worth through the Togetherness Café is truly distinctive.</a:t>
            </a:r>
          </a:p>
        </p:txBody>
      </p:sp>
      <p:sp>
        <p:nvSpPr>
          <p:cNvPr id="15" name="TextBox 15"/>
          <p:cNvSpPr txBox="1"/>
          <p:nvPr/>
        </p:nvSpPr>
        <p:spPr>
          <a:xfrm rot="5400000">
            <a:off x="-3246826" y="5119700"/>
            <a:ext cx="7767455" cy="612146"/>
          </a:xfrm>
          <a:prstGeom prst="rect">
            <a:avLst/>
          </a:prstGeom>
        </p:spPr>
        <p:txBody>
          <a:bodyPr lIns="0" tIns="0" rIns="0" bIns="0" rtlCol="0" anchor="t">
            <a:spAutoFit/>
          </a:bodyPr>
          <a:lstStyle/>
          <a:p>
            <a:pPr algn="ctr">
              <a:lnSpc>
                <a:spcPts val="4600"/>
              </a:lnSpc>
            </a:pPr>
            <a:r>
              <a:rPr lang="en-US" sz="4600">
                <a:solidFill>
                  <a:srgbClr val="FFFFFF"/>
                </a:solidFill>
                <a:latin typeface="Hammersmith One"/>
              </a:rPr>
              <a:t> RECOMMENDATIONS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03049"/>
        </a:solidFill>
        <a:effectLst/>
      </p:bgPr>
    </p:bg>
    <p:spTree>
      <p:nvGrpSpPr>
        <p:cNvPr id="1" name=""/>
        <p:cNvGrpSpPr/>
        <p:nvPr/>
      </p:nvGrpSpPr>
      <p:grpSpPr>
        <a:xfrm>
          <a:off x="0" y="0"/>
          <a:ext cx="0" cy="0"/>
          <a:chOff x="0" y="0"/>
          <a:chExt cx="0" cy="0"/>
        </a:xfrm>
      </p:grpSpPr>
      <p:sp>
        <p:nvSpPr>
          <p:cNvPr id="2" name="TextBox 2"/>
          <p:cNvSpPr txBox="1"/>
          <p:nvPr/>
        </p:nvSpPr>
        <p:spPr>
          <a:xfrm>
            <a:off x="4887291" y="1136647"/>
            <a:ext cx="7982887" cy="869950"/>
          </a:xfrm>
          <a:prstGeom prst="rect">
            <a:avLst/>
          </a:prstGeom>
        </p:spPr>
        <p:txBody>
          <a:bodyPr lIns="0" tIns="0" rIns="0" bIns="0" rtlCol="0" anchor="t">
            <a:spAutoFit/>
          </a:bodyPr>
          <a:lstStyle/>
          <a:p>
            <a:pPr algn="ctr">
              <a:lnSpc>
                <a:spcPts val="6500"/>
              </a:lnSpc>
            </a:pPr>
            <a:r>
              <a:rPr lang="en-US" sz="6500">
                <a:solidFill>
                  <a:srgbClr val="FFFFFF"/>
                </a:solidFill>
                <a:latin typeface="Hammersmith One"/>
              </a:rPr>
              <a:t> TESTIMONIALS</a:t>
            </a:r>
          </a:p>
        </p:txBody>
      </p:sp>
      <p:grpSp>
        <p:nvGrpSpPr>
          <p:cNvPr id="3" name="Group 3"/>
          <p:cNvGrpSpPr/>
          <p:nvPr/>
        </p:nvGrpSpPr>
        <p:grpSpPr>
          <a:xfrm>
            <a:off x="1889883" y="2397122"/>
            <a:ext cx="4348301" cy="6861178"/>
            <a:chOff x="0" y="0"/>
            <a:chExt cx="1372725" cy="2166020"/>
          </a:xfrm>
        </p:grpSpPr>
        <p:sp>
          <p:nvSpPr>
            <p:cNvPr id="4" name="Freeform 4"/>
            <p:cNvSpPr/>
            <p:nvPr/>
          </p:nvSpPr>
          <p:spPr>
            <a:xfrm>
              <a:off x="0" y="0"/>
              <a:ext cx="1372725" cy="2166021"/>
            </a:xfrm>
            <a:custGeom>
              <a:avLst/>
              <a:gdLst/>
              <a:ahLst/>
              <a:cxnLst/>
              <a:rect l="l" t="t" r="r" b="b"/>
              <a:pathLst>
                <a:path w="1372725" h="2166021">
                  <a:moveTo>
                    <a:pt x="35609" y="0"/>
                  </a:moveTo>
                  <a:lnTo>
                    <a:pt x="1337116" y="0"/>
                  </a:lnTo>
                  <a:cubicBezTo>
                    <a:pt x="1346560" y="0"/>
                    <a:pt x="1355617" y="3752"/>
                    <a:pt x="1362295" y="10430"/>
                  </a:cubicBezTo>
                  <a:cubicBezTo>
                    <a:pt x="1368973" y="17108"/>
                    <a:pt x="1372725" y="26165"/>
                    <a:pt x="1372725" y="35609"/>
                  </a:cubicBezTo>
                  <a:lnTo>
                    <a:pt x="1372725" y="2130412"/>
                  </a:lnTo>
                  <a:cubicBezTo>
                    <a:pt x="1372725" y="2139856"/>
                    <a:pt x="1368973" y="2148913"/>
                    <a:pt x="1362295" y="2155591"/>
                  </a:cubicBezTo>
                  <a:cubicBezTo>
                    <a:pt x="1355617" y="2162269"/>
                    <a:pt x="1346560" y="2166021"/>
                    <a:pt x="1337116" y="2166021"/>
                  </a:cubicBezTo>
                  <a:lnTo>
                    <a:pt x="35609" y="2166021"/>
                  </a:lnTo>
                  <a:cubicBezTo>
                    <a:pt x="26165" y="2166021"/>
                    <a:pt x="17108" y="2162269"/>
                    <a:pt x="10430" y="2155591"/>
                  </a:cubicBezTo>
                  <a:cubicBezTo>
                    <a:pt x="3752" y="2148913"/>
                    <a:pt x="0" y="2139856"/>
                    <a:pt x="0" y="2130412"/>
                  </a:cubicBezTo>
                  <a:lnTo>
                    <a:pt x="0" y="35609"/>
                  </a:lnTo>
                  <a:cubicBezTo>
                    <a:pt x="0" y="26165"/>
                    <a:pt x="3752" y="17108"/>
                    <a:pt x="10430" y="10430"/>
                  </a:cubicBezTo>
                  <a:cubicBezTo>
                    <a:pt x="17108" y="3752"/>
                    <a:pt x="26165" y="0"/>
                    <a:pt x="35609" y="0"/>
                  </a:cubicBezTo>
                  <a:close/>
                </a:path>
              </a:pathLst>
            </a:custGeom>
            <a:solidFill>
              <a:srgbClr val="ED658A"/>
            </a:solidFill>
            <a:ln cap="sq">
              <a:noFill/>
              <a:prstDash val="solid"/>
              <a:miter/>
            </a:ln>
          </p:spPr>
        </p:sp>
        <p:sp>
          <p:nvSpPr>
            <p:cNvPr id="5" name="TextBox 5"/>
            <p:cNvSpPr txBox="1"/>
            <p:nvPr/>
          </p:nvSpPr>
          <p:spPr>
            <a:xfrm>
              <a:off x="0" y="-38100"/>
              <a:ext cx="1372725" cy="2204120"/>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a:off x="6968089" y="2397122"/>
            <a:ext cx="4348301" cy="6861178"/>
            <a:chOff x="0" y="0"/>
            <a:chExt cx="1372725" cy="2166020"/>
          </a:xfrm>
        </p:grpSpPr>
        <p:sp>
          <p:nvSpPr>
            <p:cNvPr id="7" name="Freeform 7"/>
            <p:cNvSpPr/>
            <p:nvPr/>
          </p:nvSpPr>
          <p:spPr>
            <a:xfrm>
              <a:off x="0" y="0"/>
              <a:ext cx="1372725" cy="2166021"/>
            </a:xfrm>
            <a:custGeom>
              <a:avLst/>
              <a:gdLst/>
              <a:ahLst/>
              <a:cxnLst/>
              <a:rect l="l" t="t" r="r" b="b"/>
              <a:pathLst>
                <a:path w="1372725" h="2166021">
                  <a:moveTo>
                    <a:pt x="35609" y="0"/>
                  </a:moveTo>
                  <a:lnTo>
                    <a:pt x="1337116" y="0"/>
                  </a:lnTo>
                  <a:cubicBezTo>
                    <a:pt x="1346560" y="0"/>
                    <a:pt x="1355617" y="3752"/>
                    <a:pt x="1362295" y="10430"/>
                  </a:cubicBezTo>
                  <a:cubicBezTo>
                    <a:pt x="1368973" y="17108"/>
                    <a:pt x="1372725" y="26165"/>
                    <a:pt x="1372725" y="35609"/>
                  </a:cubicBezTo>
                  <a:lnTo>
                    <a:pt x="1372725" y="2130412"/>
                  </a:lnTo>
                  <a:cubicBezTo>
                    <a:pt x="1372725" y="2139856"/>
                    <a:pt x="1368973" y="2148913"/>
                    <a:pt x="1362295" y="2155591"/>
                  </a:cubicBezTo>
                  <a:cubicBezTo>
                    <a:pt x="1355617" y="2162269"/>
                    <a:pt x="1346560" y="2166021"/>
                    <a:pt x="1337116" y="2166021"/>
                  </a:cubicBezTo>
                  <a:lnTo>
                    <a:pt x="35609" y="2166021"/>
                  </a:lnTo>
                  <a:cubicBezTo>
                    <a:pt x="26165" y="2166021"/>
                    <a:pt x="17108" y="2162269"/>
                    <a:pt x="10430" y="2155591"/>
                  </a:cubicBezTo>
                  <a:cubicBezTo>
                    <a:pt x="3752" y="2148913"/>
                    <a:pt x="0" y="2139856"/>
                    <a:pt x="0" y="2130412"/>
                  </a:cubicBezTo>
                  <a:lnTo>
                    <a:pt x="0" y="35609"/>
                  </a:lnTo>
                  <a:cubicBezTo>
                    <a:pt x="0" y="26165"/>
                    <a:pt x="3752" y="17108"/>
                    <a:pt x="10430" y="10430"/>
                  </a:cubicBezTo>
                  <a:cubicBezTo>
                    <a:pt x="17108" y="3752"/>
                    <a:pt x="26165" y="0"/>
                    <a:pt x="35609" y="0"/>
                  </a:cubicBezTo>
                  <a:close/>
                </a:path>
              </a:pathLst>
            </a:custGeom>
            <a:solidFill>
              <a:srgbClr val="D62828"/>
            </a:solidFill>
            <a:ln cap="sq">
              <a:noFill/>
              <a:prstDash val="solid"/>
              <a:miter/>
            </a:ln>
          </p:spPr>
        </p:sp>
        <p:sp>
          <p:nvSpPr>
            <p:cNvPr id="8" name="TextBox 8"/>
            <p:cNvSpPr txBox="1"/>
            <p:nvPr/>
          </p:nvSpPr>
          <p:spPr>
            <a:xfrm>
              <a:off x="0" y="-38100"/>
              <a:ext cx="1372725" cy="2204120"/>
            </a:xfrm>
            <a:prstGeom prst="rect">
              <a:avLst/>
            </a:prstGeom>
          </p:spPr>
          <p:txBody>
            <a:bodyPr lIns="50800" tIns="50800" rIns="50800" bIns="50800" rtlCol="0" anchor="ctr"/>
            <a:lstStyle/>
            <a:p>
              <a:pPr algn="ctr">
                <a:lnSpc>
                  <a:spcPts val="2659"/>
                </a:lnSpc>
                <a:spcBef>
                  <a:spcPct val="0"/>
                </a:spcBef>
              </a:pPr>
              <a:endParaRPr/>
            </a:p>
          </p:txBody>
        </p:sp>
      </p:grpSp>
      <p:grpSp>
        <p:nvGrpSpPr>
          <p:cNvPr id="9" name="Group 9"/>
          <p:cNvGrpSpPr/>
          <p:nvPr/>
        </p:nvGrpSpPr>
        <p:grpSpPr>
          <a:xfrm>
            <a:off x="12049815" y="2397122"/>
            <a:ext cx="4348301" cy="6861178"/>
            <a:chOff x="0" y="0"/>
            <a:chExt cx="1372725" cy="2166020"/>
          </a:xfrm>
        </p:grpSpPr>
        <p:sp>
          <p:nvSpPr>
            <p:cNvPr id="10" name="Freeform 10"/>
            <p:cNvSpPr/>
            <p:nvPr/>
          </p:nvSpPr>
          <p:spPr>
            <a:xfrm>
              <a:off x="0" y="0"/>
              <a:ext cx="1372725" cy="2166021"/>
            </a:xfrm>
            <a:custGeom>
              <a:avLst/>
              <a:gdLst/>
              <a:ahLst/>
              <a:cxnLst/>
              <a:rect l="l" t="t" r="r" b="b"/>
              <a:pathLst>
                <a:path w="1372725" h="2166021">
                  <a:moveTo>
                    <a:pt x="35609" y="0"/>
                  </a:moveTo>
                  <a:lnTo>
                    <a:pt x="1337116" y="0"/>
                  </a:lnTo>
                  <a:cubicBezTo>
                    <a:pt x="1346560" y="0"/>
                    <a:pt x="1355617" y="3752"/>
                    <a:pt x="1362295" y="10430"/>
                  </a:cubicBezTo>
                  <a:cubicBezTo>
                    <a:pt x="1368973" y="17108"/>
                    <a:pt x="1372725" y="26165"/>
                    <a:pt x="1372725" y="35609"/>
                  </a:cubicBezTo>
                  <a:lnTo>
                    <a:pt x="1372725" y="2130412"/>
                  </a:lnTo>
                  <a:cubicBezTo>
                    <a:pt x="1372725" y="2139856"/>
                    <a:pt x="1368973" y="2148913"/>
                    <a:pt x="1362295" y="2155591"/>
                  </a:cubicBezTo>
                  <a:cubicBezTo>
                    <a:pt x="1355617" y="2162269"/>
                    <a:pt x="1346560" y="2166021"/>
                    <a:pt x="1337116" y="2166021"/>
                  </a:cubicBezTo>
                  <a:lnTo>
                    <a:pt x="35609" y="2166021"/>
                  </a:lnTo>
                  <a:cubicBezTo>
                    <a:pt x="26165" y="2166021"/>
                    <a:pt x="17108" y="2162269"/>
                    <a:pt x="10430" y="2155591"/>
                  </a:cubicBezTo>
                  <a:cubicBezTo>
                    <a:pt x="3752" y="2148913"/>
                    <a:pt x="0" y="2139856"/>
                    <a:pt x="0" y="2130412"/>
                  </a:cubicBezTo>
                  <a:lnTo>
                    <a:pt x="0" y="35609"/>
                  </a:lnTo>
                  <a:cubicBezTo>
                    <a:pt x="0" y="26165"/>
                    <a:pt x="3752" y="17108"/>
                    <a:pt x="10430" y="10430"/>
                  </a:cubicBezTo>
                  <a:cubicBezTo>
                    <a:pt x="17108" y="3752"/>
                    <a:pt x="26165" y="0"/>
                    <a:pt x="35609" y="0"/>
                  </a:cubicBezTo>
                  <a:close/>
                </a:path>
              </a:pathLst>
            </a:custGeom>
            <a:solidFill>
              <a:srgbClr val="F77F00"/>
            </a:solidFill>
            <a:ln cap="sq">
              <a:noFill/>
              <a:prstDash val="solid"/>
              <a:miter/>
            </a:ln>
          </p:spPr>
        </p:sp>
        <p:sp>
          <p:nvSpPr>
            <p:cNvPr id="11" name="TextBox 11"/>
            <p:cNvSpPr txBox="1"/>
            <p:nvPr/>
          </p:nvSpPr>
          <p:spPr>
            <a:xfrm>
              <a:off x="0" y="-38100"/>
              <a:ext cx="1372725" cy="2204120"/>
            </a:xfrm>
            <a:prstGeom prst="rect">
              <a:avLst/>
            </a:prstGeom>
          </p:spPr>
          <p:txBody>
            <a:bodyPr lIns="50800" tIns="50800" rIns="50800" bIns="50800" rtlCol="0" anchor="ctr"/>
            <a:lstStyle/>
            <a:p>
              <a:pPr algn="ctr">
                <a:lnSpc>
                  <a:spcPts val="2659"/>
                </a:lnSpc>
                <a:spcBef>
                  <a:spcPct val="0"/>
                </a:spcBef>
              </a:pPr>
              <a:endParaRPr/>
            </a:p>
          </p:txBody>
        </p:sp>
      </p:grpSp>
      <p:sp>
        <p:nvSpPr>
          <p:cNvPr id="12" name="Freeform 12"/>
          <p:cNvSpPr/>
          <p:nvPr/>
        </p:nvSpPr>
        <p:spPr>
          <a:xfrm>
            <a:off x="1889883" y="2397122"/>
            <a:ext cx="4348301" cy="4270057"/>
          </a:xfrm>
          <a:custGeom>
            <a:avLst/>
            <a:gdLst/>
            <a:ahLst/>
            <a:cxnLst/>
            <a:rect l="l" t="t" r="r" b="b"/>
            <a:pathLst>
              <a:path w="4348301" h="4270057">
                <a:moveTo>
                  <a:pt x="0" y="0"/>
                </a:moveTo>
                <a:lnTo>
                  <a:pt x="4348302" y="0"/>
                </a:lnTo>
                <a:lnTo>
                  <a:pt x="4348302" y="4270057"/>
                </a:lnTo>
                <a:lnTo>
                  <a:pt x="0" y="4270057"/>
                </a:lnTo>
                <a:lnTo>
                  <a:pt x="0" y="0"/>
                </a:lnTo>
                <a:close/>
              </a:path>
            </a:pathLst>
          </a:custGeom>
          <a:blipFill>
            <a:blip r:embed="rId2"/>
            <a:stretch>
              <a:fillRect l="-15467" r="-15467"/>
            </a:stretch>
          </a:blipFill>
        </p:spPr>
      </p:sp>
      <p:sp>
        <p:nvSpPr>
          <p:cNvPr id="13" name="Freeform 13"/>
          <p:cNvSpPr/>
          <p:nvPr/>
        </p:nvSpPr>
        <p:spPr>
          <a:xfrm>
            <a:off x="6968089" y="2397122"/>
            <a:ext cx="4348301" cy="4270057"/>
          </a:xfrm>
          <a:custGeom>
            <a:avLst/>
            <a:gdLst/>
            <a:ahLst/>
            <a:cxnLst/>
            <a:rect l="l" t="t" r="r" b="b"/>
            <a:pathLst>
              <a:path w="4348301" h="4270057">
                <a:moveTo>
                  <a:pt x="0" y="0"/>
                </a:moveTo>
                <a:lnTo>
                  <a:pt x="4348301" y="0"/>
                </a:lnTo>
                <a:lnTo>
                  <a:pt x="4348301" y="4270057"/>
                </a:lnTo>
                <a:lnTo>
                  <a:pt x="0" y="4270057"/>
                </a:lnTo>
                <a:lnTo>
                  <a:pt x="0" y="0"/>
                </a:lnTo>
                <a:close/>
              </a:path>
            </a:pathLst>
          </a:custGeom>
          <a:blipFill>
            <a:blip r:embed="rId3"/>
            <a:stretch>
              <a:fillRect l="-15494" r="-15494"/>
            </a:stretch>
          </a:blipFill>
        </p:spPr>
      </p:sp>
      <p:sp>
        <p:nvSpPr>
          <p:cNvPr id="14" name="Freeform 14"/>
          <p:cNvSpPr/>
          <p:nvPr/>
        </p:nvSpPr>
        <p:spPr>
          <a:xfrm>
            <a:off x="12049815" y="2397122"/>
            <a:ext cx="4348301" cy="4376421"/>
          </a:xfrm>
          <a:custGeom>
            <a:avLst/>
            <a:gdLst/>
            <a:ahLst/>
            <a:cxnLst/>
            <a:rect l="l" t="t" r="r" b="b"/>
            <a:pathLst>
              <a:path w="4348301" h="4376421">
                <a:moveTo>
                  <a:pt x="0" y="0"/>
                </a:moveTo>
                <a:lnTo>
                  <a:pt x="4348302" y="0"/>
                </a:lnTo>
                <a:lnTo>
                  <a:pt x="4348302" y="4376421"/>
                </a:lnTo>
                <a:lnTo>
                  <a:pt x="0" y="4376421"/>
                </a:lnTo>
                <a:lnTo>
                  <a:pt x="0" y="0"/>
                </a:lnTo>
                <a:close/>
              </a:path>
            </a:pathLst>
          </a:custGeom>
          <a:blipFill>
            <a:blip r:embed="rId4"/>
            <a:stretch>
              <a:fillRect t="-16238" b="-16238"/>
            </a:stretch>
          </a:blipFill>
        </p:spPr>
      </p:sp>
      <p:sp>
        <p:nvSpPr>
          <p:cNvPr id="15" name="TextBox 15"/>
          <p:cNvSpPr txBox="1"/>
          <p:nvPr/>
        </p:nvSpPr>
        <p:spPr>
          <a:xfrm>
            <a:off x="2176650" y="6880108"/>
            <a:ext cx="3774769" cy="2165926"/>
          </a:xfrm>
          <a:prstGeom prst="rect">
            <a:avLst/>
          </a:prstGeom>
        </p:spPr>
        <p:txBody>
          <a:bodyPr lIns="0" tIns="0" rIns="0" bIns="0" rtlCol="0" anchor="t">
            <a:spAutoFit/>
          </a:bodyPr>
          <a:lstStyle/>
          <a:p>
            <a:pPr>
              <a:lnSpc>
                <a:spcPts val="2845"/>
              </a:lnSpc>
            </a:pPr>
            <a:r>
              <a:rPr lang="en-US" sz="2371">
                <a:solidFill>
                  <a:srgbClr val="FFFFFF"/>
                </a:solidFill>
                <a:latin typeface="Canva Sans"/>
              </a:rPr>
              <a:t>"Our history is a part of us, but it doesn't define us. Understanding its impact on mental health helps us rewrite our own story."</a:t>
            </a:r>
          </a:p>
        </p:txBody>
      </p:sp>
      <p:sp>
        <p:nvSpPr>
          <p:cNvPr id="16" name="TextBox 16"/>
          <p:cNvSpPr txBox="1"/>
          <p:nvPr/>
        </p:nvSpPr>
        <p:spPr>
          <a:xfrm>
            <a:off x="7340103" y="6928530"/>
            <a:ext cx="3605991" cy="2069083"/>
          </a:xfrm>
          <a:prstGeom prst="rect">
            <a:avLst/>
          </a:prstGeom>
        </p:spPr>
        <p:txBody>
          <a:bodyPr lIns="0" tIns="0" rIns="0" bIns="0" rtlCol="0" anchor="t">
            <a:spAutoFit/>
          </a:bodyPr>
          <a:lstStyle/>
          <a:p>
            <a:pPr>
              <a:lnSpc>
                <a:spcPts val="2718"/>
              </a:lnSpc>
            </a:pPr>
            <a:r>
              <a:rPr lang="en-US" sz="2265">
                <a:solidFill>
                  <a:srgbClr val="FFFFFF"/>
                </a:solidFill>
                <a:latin typeface="Canva Sans"/>
              </a:rPr>
              <a:t>"Language shouldn't be a barrier to mental health. Speaking in my mother tongue makes the journey to healing much smoother."</a:t>
            </a:r>
          </a:p>
        </p:txBody>
      </p:sp>
      <p:sp>
        <p:nvSpPr>
          <p:cNvPr id="17" name="TextBox 17"/>
          <p:cNvSpPr txBox="1"/>
          <p:nvPr/>
        </p:nvSpPr>
        <p:spPr>
          <a:xfrm>
            <a:off x="12359819" y="7057699"/>
            <a:ext cx="3728295" cy="1939913"/>
          </a:xfrm>
          <a:prstGeom prst="rect">
            <a:avLst/>
          </a:prstGeom>
        </p:spPr>
        <p:txBody>
          <a:bodyPr lIns="0" tIns="0" rIns="0" bIns="0" rtlCol="0" anchor="t">
            <a:spAutoFit/>
          </a:bodyPr>
          <a:lstStyle/>
          <a:p>
            <a:pPr>
              <a:lnSpc>
                <a:spcPts val="2548"/>
              </a:lnSpc>
            </a:pPr>
            <a:r>
              <a:rPr lang="en-US" sz="2123">
                <a:solidFill>
                  <a:srgbClr val="FFFFFF"/>
                </a:solidFill>
                <a:latin typeface="Canva Sans"/>
              </a:rPr>
              <a:t>"Not just a survey; it's a call for change. Letting our voices echo paves the way for a mental health landscape that truly understands us."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03049"/>
        </a:solidFill>
        <a:effectLst/>
      </p:bgPr>
    </p:bg>
    <p:spTree>
      <p:nvGrpSpPr>
        <p:cNvPr id="1" name=""/>
        <p:cNvGrpSpPr/>
        <p:nvPr/>
      </p:nvGrpSpPr>
      <p:grpSpPr>
        <a:xfrm>
          <a:off x="0" y="0"/>
          <a:ext cx="0" cy="0"/>
          <a:chOff x="0" y="0"/>
          <a:chExt cx="0" cy="0"/>
        </a:xfrm>
      </p:grpSpPr>
      <p:grpSp>
        <p:nvGrpSpPr>
          <p:cNvPr id="2" name="Group 2"/>
          <p:cNvGrpSpPr/>
          <p:nvPr/>
        </p:nvGrpSpPr>
        <p:grpSpPr>
          <a:xfrm>
            <a:off x="2330801" y="1258305"/>
            <a:ext cx="14928499" cy="8320524"/>
            <a:chOff x="0" y="0"/>
            <a:chExt cx="7886045" cy="4395353"/>
          </a:xfrm>
        </p:grpSpPr>
        <p:sp>
          <p:nvSpPr>
            <p:cNvPr id="3" name="Freeform 3"/>
            <p:cNvSpPr/>
            <p:nvPr/>
          </p:nvSpPr>
          <p:spPr>
            <a:xfrm>
              <a:off x="0" y="0"/>
              <a:ext cx="7886044" cy="4395353"/>
            </a:xfrm>
            <a:custGeom>
              <a:avLst/>
              <a:gdLst/>
              <a:ahLst/>
              <a:cxnLst/>
              <a:rect l="l" t="t" r="r" b="b"/>
              <a:pathLst>
                <a:path w="7886044" h="4395353">
                  <a:moveTo>
                    <a:pt x="7581244" y="0"/>
                  </a:moveTo>
                  <a:lnTo>
                    <a:pt x="304800" y="0"/>
                  </a:lnTo>
                  <a:cubicBezTo>
                    <a:pt x="135890" y="0"/>
                    <a:pt x="0" y="135890"/>
                    <a:pt x="0" y="304800"/>
                  </a:cubicBezTo>
                  <a:lnTo>
                    <a:pt x="0" y="4090553"/>
                  </a:lnTo>
                  <a:cubicBezTo>
                    <a:pt x="0" y="4259462"/>
                    <a:pt x="135890" y="4395353"/>
                    <a:pt x="304800" y="4395353"/>
                  </a:cubicBezTo>
                  <a:lnTo>
                    <a:pt x="7581244" y="4395353"/>
                  </a:lnTo>
                  <a:cubicBezTo>
                    <a:pt x="7750154" y="4395353"/>
                    <a:pt x="7886044" y="4259462"/>
                    <a:pt x="7886044" y="4090553"/>
                  </a:cubicBezTo>
                  <a:lnTo>
                    <a:pt x="7886044" y="304800"/>
                  </a:lnTo>
                  <a:cubicBezTo>
                    <a:pt x="7886044" y="135890"/>
                    <a:pt x="7750154" y="0"/>
                    <a:pt x="7581244" y="0"/>
                  </a:cubicBezTo>
                  <a:close/>
                </a:path>
              </a:pathLst>
            </a:custGeom>
            <a:solidFill>
              <a:srgbClr val="E65CAB"/>
            </a:solidFill>
          </p:spPr>
        </p:sp>
      </p:grpSp>
      <p:sp>
        <p:nvSpPr>
          <p:cNvPr id="4" name="TextBox 4"/>
          <p:cNvSpPr txBox="1"/>
          <p:nvPr/>
        </p:nvSpPr>
        <p:spPr>
          <a:xfrm>
            <a:off x="2942796" y="1370132"/>
            <a:ext cx="12821343" cy="7651047"/>
          </a:xfrm>
          <a:prstGeom prst="rect">
            <a:avLst/>
          </a:prstGeom>
        </p:spPr>
        <p:txBody>
          <a:bodyPr lIns="0" tIns="0" rIns="0" bIns="0" rtlCol="0" anchor="t">
            <a:spAutoFit/>
          </a:bodyPr>
          <a:lstStyle/>
          <a:p>
            <a:pPr algn="just">
              <a:lnSpc>
                <a:spcPts val="3453"/>
              </a:lnSpc>
            </a:pPr>
            <a:endParaRPr/>
          </a:p>
          <a:p>
            <a:pPr algn="just">
              <a:lnSpc>
                <a:spcPts val="3453"/>
              </a:lnSpc>
            </a:pPr>
            <a:r>
              <a:rPr lang="en-US" sz="2466">
                <a:solidFill>
                  <a:srgbClr val="000000"/>
                </a:solidFill>
                <a:latin typeface="Canva Sans"/>
              </a:rPr>
              <a:t>Hello, I am Aisha, a young South Asian woman born and raised in the UK. I wanted to share my experience with Blossom's Mental Health Programme in Newham. The Togetherness Café sessions organized by Blossom have been instrumental in navigating the complexities of my dual identity.</a:t>
            </a:r>
          </a:p>
          <a:p>
            <a:pPr algn="just">
              <a:lnSpc>
                <a:spcPts val="3453"/>
              </a:lnSpc>
            </a:pPr>
            <a:endParaRPr/>
          </a:p>
          <a:p>
            <a:pPr algn="just">
              <a:lnSpc>
                <a:spcPts val="3453"/>
              </a:lnSpc>
            </a:pPr>
            <a:r>
              <a:rPr lang="en-US" sz="2466">
                <a:solidFill>
                  <a:srgbClr val="000000"/>
                </a:solidFill>
                <a:latin typeface="Canva Sans"/>
              </a:rPr>
              <a:t>Blossom's inclusive approach to the Mental Health Programme and the insightful survey they conducted allowed for a nuanced exploration of the unique challenges faced by young South Asian women like me. The workshops and support groups provided a safe and empowering space for open conversations, addressing mental health concerns specific to our demographic.</a:t>
            </a:r>
          </a:p>
          <a:p>
            <a:pPr algn="just">
              <a:lnSpc>
                <a:spcPts val="3453"/>
              </a:lnSpc>
            </a:pPr>
            <a:endParaRPr/>
          </a:p>
          <a:p>
            <a:pPr algn="just">
              <a:lnSpc>
                <a:spcPts val="3453"/>
              </a:lnSpc>
            </a:pPr>
            <a:r>
              <a:rPr lang="en-US" sz="2466">
                <a:solidFill>
                  <a:srgbClr val="000000"/>
                </a:solidFill>
                <a:latin typeface="Canva Sans"/>
              </a:rPr>
              <a:t>The program not only acknowledged but actively nurtured the mental well-being of young South Asian women. Blossom's dedication to creating a supportive community and fostering empowerment has made a significant impact on my personal journey and the experiences of others in similar situations.</a:t>
            </a:r>
          </a:p>
          <a:p>
            <a:pPr algn="just">
              <a:lnSpc>
                <a:spcPts val="3453"/>
              </a:lnSpc>
            </a:pPr>
            <a:endParaRPr/>
          </a:p>
          <a:p>
            <a:pPr algn="just">
              <a:lnSpc>
                <a:spcPts val="3453"/>
              </a:lnSpc>
              <a:spcBef>
                <a:spcPct val="0"/>
              </a:spcBef>
            </a:pPr>
            <a:endParaRPr/>
          </a:p>
        </p:txBody>
      </p:sp>
      <p:sp>
        <p:nvSpPr>
          <p:cNvPr id="5" name="TextBox 5"/>
          <p:cNvSpPr txBox="1"/>
          <p:nvPr/>
        </p:nvSpPr>
        <p:spPr>
          <a:xfrm rot="5400000">
            <a:off x="-2977074" y="5144128"/>
            <a:ext cx="7767455" cy="612146"/>
          </a:xfrm>
          <a:prstGeom prst="rect">
            <a:avLst/>
          </a:prstGeom>
        </p:spPr>
        <p:txBody>
          <a:bodyPr lIns="0" tIns="0" rIns="0" bIns="0" rtlCol="0" anchor="t">
            <a:spAutoFit/>
          </a:bodyPr>
          <a:lstStyle/>
          <a:p>
            <a:pPr algn="ctr">
              <a:lnSpc>
                <a:spcPts val="4600"/>
              </a:lnSpc>
            </a:pPr>
            <a:r>
              <a:rPr lang="en-US" sz="4600">
                <a:solidFill>
                  <a:srgbClr val="FFFFFF"/>
                </a:solidFill>
                <a:latin typeface="Hammersmith One"/>
              </a:rPr>
              <a:t> MY STORY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03049"/>
        </a:solidFill>
        <a:effectLst/>
      </p:bgPr>
    </p:bg>
    <p:spTree>
      <p:nvGrpSpPr>
        <p:cNvPr id="1" name=""/>
        <p:cNvGrpSpPr/>
        <p:nvPr/>
      </p:nvGrpSpPr>
      <p:grpSpPr>
        <a:xfrm>
          <a:off x="0" y="0"/>
          <a:ext cx="0" cy="0"/>
          <a:chOff x="0" y="0"/>
          <a:chExt cx="0" cy="0"/>
        </a:xfrm>
      </p:grpSpPr>
      <p:grpSp>
        <p:nvGrpSpPr>
          <p:cNvPr id="2" name="Group 2"/>
          <p:cNvGrpSpPr/>
          <p:nvPr/>
        </p:nvGrpSpPr>
        <p:grpSpPr>
          <a:xfrm>
            <a:off x="1857394" y="1028700"/>
            <a:ext cx="15592406" cy="8690557"/>
            <a:chOff x="0" y="0"/>
            <a:chExt cx="7886045" cy="4395353"/>
          </a:xfrm>
        </p:grpSpPr>
        <p:sp>
          <p:nvSpPr>
            <p:cNvPr id="3" name="Freeform 3"/>
            <p:cNvSpPr/>
            <p:nvPr/>
          </p:nvSpPr>
          <p:spPr>
            <a:xfrm>
              <a:off x="0" y="0"/>
              <a:ext cx="7886044" cy="4395353"/>
            </a:xfrm>
            <a:custGeom>
              <a:avLst/>
              <a:gdLst/>
              <a:ahLst/>
              <a:cxnLst/>
              <a:rect l="l" t="t" r="r" b="b"/>
              <a:pathLst>
                <a:path w="7886044" h="4395353">
                  <a:moveTo>
                    <a:pt x="7581244" y="0"/>
                  </a:moveTo>
                  <a:lnTo>
                    <a:pt x="304800" y="0"/>
                  </a:lnTo>
                  <a:cubicBezTo>
                    <a:pt x="135890" y="0"/>
                    <a:pt x="0" y="135890"/>
                    <a:pt x="0" y="304800"/>
                  </a:cubicBezTo>
                  <a:lnTo>
                    <a:pt x="0" y="4090553"/>
                  </a:lnTo>
                  <a:cubicBezTo>
                    <a:pt x="0" y="4259462"/>
                    <a:pt x="135890" y="4395353"/>
                    <a:pt x="304800" y="4395353"/>
                  </a:cubicBezTo>
                  <a:lnTo>
                    <a:pt x="7581244" y="4395353"/>
                  </a:lnTo>
                  <a:cubicBezTo>
                    <a:pt x="7750154" y="4395353"/>
                    <a:pt x="7886044" y="4259462"/>
                    <a:pt x="7886044" y="4090553"/>
                  </a:cubicBezTo>
                  <a:lnTo>
                    <a:pt x="7886044" y="304800"/>
                  </a:lnTo>
                  <a:cubicBezTo>
                    <a:pt x="7886044" y="135890"/>
                    <a:pt x="7750154" y="0"/>
                    <a:pt x="7581244" y="0"/>
                  </a:cubicBezTo>
                  <a:close/>
                </a:path>
              </a:pathLst>
            </a:custGeom>
            <a:solidFill>
              <a:srgbClr val="D62828"/>
            </a:solidFill>
          </p:spPr>
        </p:sp>
      </p:grpSp>
      <p:sp>
        <p:nvSpPr>
          <p:cNvPr id="4" name="TextBox 4"/>
          <p:cNvSpPr txBox="1"/>
          <p:nvPr/>
        </p:nvSpPr>
        <p:spPr>
          <a:xfrm>
            <a:off x="2496606" y="1147195"/>
            <a:ext cx="14313680" cy="8153294"/>
          </a:xfrm>
          <a:prstGeom prst="rect">
            <a:avLst/>
          </a:prstGeom>
        </p:spPr>
        <p:txBody>
          <a:bodyPr lIns="0" tIns="0" rIns="0" bIns="0" rtlCol="0" anchor="t">
            <a:spAutoFit/>
          </a:bodyPr>
          <a:lstStyle/>
          <a:p>
            <a:pPr algn="just">
              <a:lnSpc>
                <a:spcPts val="2932"/>
              </a:lnSpc>
            </a:pPr>
            <a:endParaRPr/>
          </a:p>
          <a:p>
            <a:pPr algn="just">
              <a:lnSpc>
                <a:spcPts val="2932"/>
              </a:lnSpc>
            </a:pPr>
            <a:r>
              <a:rPr lang="en-US" sz="2094">
                <a:solidFill>
                  <a:srgbClr val="000000"/>
                </a:solidFill>
                <a:latin typeface="Canva Sans"/>
              </a:rPr>
              <a:t>In the vibrant tapestry of Newham, I, Mrs. Kapoor, found myself silently navigating the complexities of mental health. A woman in her 60s with an Indian heritage, I grappled with unspoken struggles, encumbered by the weight of cultural stigma that shrouded these issues.</a:t>
            </a:r>
          </a:p>
          <a:p>
            <a:pPr algn="just">
              <a:lnSpc>
                <a:spcPts val="2932"/>
              </a:lnSpc>
            </a:pPr>
            <a:endParaRPr/>
          </a:p>
          <a:p>
            <a:pPr algn="just">
              <a:lnSpc>
                <a:spcPts val="2932"/>
              </a:lnSpc>
            </a:pPr>
            <a:r>
              <a:rPr lang="en-US" sz="2094">
                <a:solidFill>
                  <a:srgbClr val="000000"/>
                </a:solidFill>
                <a:latin typeface="Canva Sans"/>
              </a:rPr>
              <a:t>Then came Blossom, a lifeline in the form of the Mental Health Programme for Asian Women in Newham. As I entered the Togetherness Café sessions, a warmth enveloped me, and I felt seen and heard. What set Blossom apart was its understanding of my native language, Hindi. This simple yet profound detail broke down barriers that had kept me silent for so long.</a:t>
            </a:r>
          </a:p>
          <a:p>
            <a:pPr algn="just">
              <a:lnSpc>
                <a:spcPts val="2932"/>
              </a:lnSpc>
            </a:pPr>
            <a:endParaRPr/>
          </a:p>
          <a:p>
            <a:pPr algn="just">
              <a:lnSpc>
                <a:spcPts val="2932"/>
              </a:lnSpc>
            </a:pPr>
            <a:r>
              <a:rPr lang="en-US" sz="2094">
                <a:solidFill>
                  <a:srgbClr val="000000"/>
                </a:solidFill>
                <a:latin typeface="Canva Sans"/>
              </a:rPr>
              <a:t>Blossom, through its inclusive survey, sought to unravel the unique challenges of South Asian women like me. The survey was more than just questions; it was a platform for my voice to be acknowledged and understood.</a:t>
            </a:r>
          </a:p>
          <a:p>
            <a:pPr algn="just">
              <a:lnSpc>
                <a:spcPts val="2932"/>
              </a:lnSpc>
            </a:pPr>
            <a:endParaRPr/>
          </a:p>
          <a:p>
            <a:pPr algn="just">
              <a:lnSpc>
                <a:spcPts val="2932"/>
              </a:lnSpc>
            </a:pPr>
            <a:r>
              <a:rPr lang="en-US" sz="2094">
                <a:solidFill>
                  <a:srgbClr val="000000"/>
                </a:solidFill>
                <a:latin typeface="Canva Sans"/>
              </a:rPr>
              <a:t>Week after week, the impact became tangible. The stigma, which had been a heavy cloak, began to dissipate. Workshops and support groups offered insights and tools tailored to our cultural context. Blossom became my guide, equipping me with the resilience to manage my mental health and, more importantly, fostering a community where I felt not just supported but empowered.</a:t>
            </a:r>
          </a:p>
          <a:p>
            <a:pPr algn="just">
              <a:lnSpc>
                <a:spcPts val="2932"/>
              </a:lnSpc>
            </a:pPr>
            <a:endParaRPr/>
          </a:p>
          <a:p>
            <a:pPr algn="just">
              <a:lnSpc>
                <a:spcPts val="2932"/>
              </a:lnSpc>
            </a:pPr>
            <a:r>
              <a:rPr lang="en-US" sz="2094">
                <a:solidFill>
                  <a:srgbClr val="000000"/>
                </a:solidFill>
                <a:latin typeface="Canva Sans"/>
              </a:rPr>
              <a:t>My journey with Blossom isn't just a personal one; it mirrors the transformative impact on the wider community. By embracing our cultural nuances, dismantling language barriers, and challenging stigma, Blossom has sown seeds of resilience, connection, and support in the very fabric of Newham.</a:t>
            </a:r>
          </a:p>
          <a:p>
            <a:pPr algn="just">
              <a:lnSpc>
                <a:spcPts val="2932"/>
              </a:lnSpc>
              <a:spcBef>
                <a:spcPct val="0"/>
              </a:spcBef>
            </a:pPr>
            <a:endParaRPr/>
          </a:p>
        </p:txBody>
      </p:sp>
      <p:sp>
        <p:nvSpPr>
          <p:cNvPr id="5" name="TextBox 5"/>
          <p:cNvSpPr txBox="1"/>
          <p:nvPr/>
        </p:nvSpPr>
        <p:spPr>
          <a:xfrm rot="5400000">
            <a:off x="-2977074" y="5144128"/>
            <a:ext cx="7767455" cy="612146"/>
          </a:xfrm>
          <a:prstGeom prst="rect">
            <a:avLst/>
          </a:prstGeom>
        </p:spPr>
        <p:txBody>
          <a:bodyPr lIns="0" tIns="0" rIns="0" bIns="0" rtlCol="0" anchor="t">
            <a:spAutoFit/>
          </a:bodyPr>
          <a:lstStyle/>
          <a:p>
            <a:pPr algn="ctr">
              <a:lnSpc>
                <a:spcPts val="4600"/>
              </a:lnSpc>
            </a:pPr>
            <a:r>
              <a:rPr lang="en-US" sz="4600">
                <a:solidFill>
                  <a:srgbClr val="FFFFFF"/>
                </a:solidFill>
                <a:latin typeface="Hammersmith One"/>
              </a:rPr>
              <a:t> MY STORY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03049"/>
        </a:solidFill>
        <a:effectLst/>
      </p:bgPr>
    </p:bg>
    <p:spTree>
      <p:nvGrpSpPr>
        <p:cNvPr id="1" name=""/>
        <p:cNvGrpSpPr/>
        <p:nvPr/>
      </p:nvGrpSpPr>
      <p:grpSpPr>
        <a:xfrm>
          <a:off x="0" y="0"/>
          <a:ext cx="0" cy="0"/>
          <a:chOff x="0" y="0"/>
          <a:chExt cx="0" cy="0"/>
        </a:xfrm>
      </p:grpSpPr>
      <p:grpSp>
        <p:nvGrpSpPr>
          <p:cNvPr id="2" name="Group 2"/>
          <p:cNvGrpSpPr/>
          <p:nvPr/>
        </p:nvGrpSpPr>
        <p:grpSpPr>
          <a:xfrm>
            <a:off x="2178450" y="853493"/>
            <a:ext cx="15699975" cy="8750512"/>
            <a:chOff x="0" y="0"/>
            <a:chExt cx="7886045" cy="4395353"/>
          </a:xfrm>
        </p:grpSpPr>
        <p:sp>
          <p:nvSpPr>
            <p:cNvPr id="3" name="Freeform 3"/>
            <p:cNvSpPr/>
            <p:nvPr/>
          </p:nvSpPr>
          <p:spPr>
            <a:xfrm>
              <a:off x="0" y="0"/>
              <a:ext cx="7886044" cy="4395353"/>
            </a:xfrm>
            <a:custGeom>
              <a:avLst/>
              <a:gdLst/>
              <a:ahLst/>
              <a:cxnLst/>
              <a:rect l="l" t="t" r="r" b="b"/>
              <a:pathLst>
                <a:path w="7886044" h="4395353">
                  <a:moveTo>
                    <a:pt x="7581244" y="0"/>
                  </a:moveTo>
                  <a:lnTo>
                    <a:pt x="304800" y="0"/>
                  </a:lnTo>
                  <a:cubicBezTo>
                    <a:pt x="135890" y="0"/>
                    <a:pt x="0" y="135890"/>
                    <a:pt x="0" y="304800"/>
                  </a:cubicBezTo>
                  <a:lnTo>
                    <a:pt x="0" y="4090553"/>
                  </a:lnTo>
                  <a:cubicBezTo>
                    <a:pt x="0" y="4259462"/>
                    <a:pt x="135890" y="4395353"/>
                    <a:pt x="304800" y="4395353"/>
                  </a:cubicBezTo>
                  <a:lnTo>
                    <a:pt x="7581244" y="4395353"/>
                  </a:lnTo>
                  <a:cubicBezTo>
                    <a:pt x="7750154" y="4395353"/>
                    <a:pt x="7886044" y="4259462"/>
                    <a:pt x="7886044" y="4090553"/>
                  </a:cubicBezTo>
                  <a:lnTo>
                    <a:pt x="7886044" y="304800"/>
                  </a:lnTo>
                  <a:cubicBezTo>
                    <a:pt x="7886044" y="135890"/>
                    <a:pt x="7750154" y="0"/>
                    <a:pt x="7581244" y="0"/>
                  </a:cubicBezTo>
                  <a:close/>
                </a:path>
              </a:pathLst>
            </a:custGeom>
            <a:solidFill>
              <a:srgbClr val="F2C436"/>
            </a:solidFill>
          </p:spPr>
        </p:sp>
      </p:grpSp>
      <p:sp>
        <p:nvSpPr>
          <p:cNvPr id="4" name="TextBox 4"/>
          <p:cNvSpPr txBox="1"/>
          <p:nvPr/>
        </p:nvSpPr>
        <p:spPr>
          <a:xfrm>
            <a:off x="2852267" y="824918"/>
            <a:ext cx="14352340" cy="9237265"/>
          </a:xfrm>
          <a:prstGeom prst="rect">
            <a:avLst/>
          </a:prstGeom>
        </p:spPr>
        <p:txBody>
          <a:bodyPr lIns="0" tIns="0" rIns="0" bIns="0" rtlCol="0" anchor="t">
            <a:spAutoFit/>
          </a:bodyPr>
          <a:lstStyle/>
          <a:p>
            <a:pPr algn="just">
              <a:lnSpc>
                <a:spcPts val="2559"/>
              </a:lnSpc>
            </a:pPr>
            <a:endParaRPr/>
          </a:p>
          <a:p>
            <a:pPr algn="just">
              <a:lnSpc>
                <a:spcPts val="2559"/>
              </a:lnSpc>
            </a:pPr>
            <a:r>
              <a:rPr lang="en-US" sz="1828">
                <a:solidFill>
                  <a:srgbClr val="000000"/>
                </a:solidFill>
                <a:latin typeface="Canva Sans"/>
              </a:rPr>
              <a:t>From Bharti's Perspective: 27 Years of Community Dedication </a:t>
            </a:r>
          </a:p>
          <a:p>
            <a:pPr algn="just">
              <a:lnSpc>
                <a:spcPts val="2559"/>
              </a:lnSpc>
            </a:pPr>
            <a:r>
              <a:rPr lang="en-US" sz="1828">
                <a:solidFill>
                  <a:srgbClr val="000000"/>
                </a:solidFill>
                <a:latin typeface="Canva Sans"/>
              </a:rPr>
              <a:t>As someone deeply rooted in the Tamil community, my journey with Blossom's Mental Health Programme has been nothing short of transformative. Over the span of 27 years, my involvement in community service has evolved alongside the changing dynamics and needs of the Tamil population in Newham.</a:t>
            </a:r>
          </a:p>
          <a:p>
            <a:pPr algn="just">
              <a:lnSpc>
                <a:spcPts val="2559"/>
              </a:lnSpc>
            </a:pPr>
            <a:endParaRPr/>
          </a:p>
          <a:p>
            <a:pPr algn="just">
              <a:lnSpc>
                <a:spcPts val="2559"/>
              </a:lnSpc>
            </a:pPr>
            <a:r>
              <a:rPr lang="en-US" sz="1828">
                <a:solidFill>
                  <a:srgbClr val="000000"/>
                </a:solidFill>
                <a:latin typeface="Canva Sans"/>
              </a:rPr>
              <a:t>When Blossom introduced the Mental Health Programme, it felt like a beacon of hope and an opportunity to address unspoken challenges within our community. Being a part of the project allowed me to channel my passion for community service into a space where mental health and cultural understanding intersect.</a:t>
            </a:r>
          </a:p>
          <a:p>
            <a:pPr algn="just">
              <a:lnSpc>
                <a:spcPts val="2559"/>
              </a:lnSpc>
            </a:pPr>
            <a:endParaRPr/>
          </a:p>
          <a:p>
            <a:pPr algn="just">
              <a:lnSpc>
                <a:spcPts val="2559"/>
              </a:lnSpc>
            </a:pPr>
            <a:r>
              <a:rPr lang="en-US" sz="1828">
                <a:solidFill>
                  <a:srgbClr val="000000"/>
                </a:solidFill>
                <a:latin typeface="Canva Sans"/>
              </a:rPr>
              <a:t>From the Togetherness Café sessions to the tailored workshops, Blossom's approach resonated with the ethos of preserving cultural identity while embracing the diverse experiences of Tamil individuals. The survey conducted within the community became a powerful tool for amplifying our voices, shedding light on nuanced mental health challenges that had often been overlooked.</a:t>
            </a:r>
          </a:p>
          <a:p>
            <a:pPr algn="just">
              <a:lnSpc>
                <a:spcPts val="2559"/>
              </a:lnSpc>
            </a:pPr>
            <a:endParaRPr/>
          </a:p>
          <a:p>
            <a:pPr algn="just">
              <a:lnSpc>
                <a:spcPts val="2559"/>
              </a:lnSpc>
            </a:pPr>
            <a:r>
              <a:rPr lang="en-US" sz="1828">
                <a:solidFill>
                  <a:srgbClr val="000000"/>
                </a:solidFill>
                <a:latin typeface="Canva Sans"/>
              </a:rPr>
              <a:t>The openness and inclusivity of the programme fostered a sense of belonging that transcended generational and cultural gaps. It was heartening to witness individuals, especially the youth, engaging in conversations about mental health with newfound confidence.</a:t>
            </a:r>
          </a:p>
          <a:p>
            <a:pPr algn="just">
              <a:lnSpc>
                <a:spcPts val="2559"/>
              </a:lnSpc>
            </a:pPr>
            <a:endParaRPr/>
          </a:p>
          <a:p>
            <a:pPr algn="just">
              <a:lnSpc>
                <a:spcPts val="2559"/>
              </a:lnSpc>
            </a:pPr>
            <a:r>
              <a:rPr lang="en-US" sz="1828">
                <a:solidFill>
                  <a:srgbClr val="000000"/>
                </a:solidFill>
                <a:latin typeface="Canva Sans"/>
              </a:rPr>
              <a:t>Through my involvement, I can  see the positive impact Blossom's initiatives will  have d on breaking down stigmas and creating a more supportive environment. The collaborative efforts with fellow volunteers and community members will solidify our shared commitment to enhancing mental well-being within the Tamil community.</a:t>
            </a:r>
          </a:p>
          <a:p>
            <a:pPr algn="just">
              <a:lnSpc>
                <a:spcPts val="2559"/>
              </a:lnSpc>
            </a:pPr>
            <a:endParaRPr/>
          </a:p>
          <a:p>
            <a:pPr algn="just">
              <a:lnSpc>
                <a:spcPts val="2559"/>
              </a:lnSpc>
            </a:pPr>
            <a:r>
              <a:rPr lang="en-US" sz="1828">
                <a:solidFill>
                  <a:srgbClr val="000000"/>
                </a:solidFill>
                <a:latin typeface="Canva Sans"/>
              </a:rPr>
              <a:t>As I reflect on my journey with Blossom, I am filled with gratitude for the platform it has provided to amplify the voices of the Tamil community. The programme's holistic approach aligns with my core belief that community well-being is intertwined with mental health, and together, we can continue to foster resilience, understanding, and unity.</a:t>
            </a:r>
          </a:p>
          <a:p>
            <a:pPr algn="just">
              <a:lnSpc>
                <a:spcPts val="2559"/>
              </a:lnSpc>
            </a:pPr>
            <a:endParaRPr/>
          </a:p>
          <a:p>
            <a:pPr algn="just">
              <a:lnSpc>
                <a:spcPts val="2559"/>
              </a:lnSpc>
            </a:pPr>
            <a:endParaRPr/>
          </a:p>
          <a:p>
            <a:pPr algn="just">
              <a:lnSpc>
                <a:spcPts val="2559"/>
              </a:lnSpc>
              <a:spcBef>
                <a:spcPct val="0"/>
              </a:spcBef>
            </a:pPr>
            <a:endParaRPr/>
          </a:p>
        </p:txBody>
      </p:sp>
      <p:sp>
        <p:nvSpPr>
          <p:cNvPr id="5" name="TextBox 5"/>
          <p:cNvSpPr txBox="1"/>
          <p:nvPr/>
        </p:nvSpPr>
        <p:spPr>
          <a:xfrm rot="5400000">
            <a:off x="-2977074" y="5144128"/>
            <a:ext cx="7767455" cy="612146"/>
          </a:xfrm>
          <a:prstGeom prst="rect">
            <a:avLst/>
          </a:prstGeom>
        </p:spPr>
        <p:txBody>
          <a:bodyPr lIns="0" tIns="0" rIns="0" bIns="0" rtlCol="0" anchor="t">
            <a:spAutoFit/>
          </a:bodyPr>
          <a:lstStyle/>
          <a:p>
            <a:pPr algn="ctr">
              <a:lnSpc>
                <a:spcPts val="4600"/>
              </a:lnSpc>
            </a:pPr>
            <a:r>
              <a:rPr lang="en-US" sz="4600">
                <a:solidFill>
                  <a:srgbClr val="FFFFFF"/>
                </a:solidFill>
                <a:latin typeface="Hammersmith One"/>
              </a:rPr>
              <a:t> VOLUNTEERS STORY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03049"/>
        </a:solidFill>
        <a:effectLst/>
      </p:bgPr>
    </p:bg>
    <p:spTree>
      <p:nvGrpSpPr>
        <p:cNvPr id="1" name=""/>
        <p:cNvGrpSpPr/>
        <p:nvPr/>
      </p:nvGrpSpPr>
      <p:grpSpPr>
        <a:xfrm>
          <a:off x="0" y="0"/>
          <a:ext cx="0" cy="0"/>
          <a:chOff x="0" y="0"/>
          <a:chExt cx="0" cy="0"/>
        </a:xfrm>
      </p:grpSpPr>
      <p:grpSp>
        <p:nvGrpSpPr>
          <p:cNvPr id="2" name="Group 2"/>
          <p:cNvGrpSpPr/>
          <p:nvPr/>
        </p:nvGrpSpPr>
        <p:grpSpPr>
          <a:xfrm>
            <a:off x="6799081" y="1028700"/>
            <a:ext cx="4694590" cy="8229600"/>
            <a:chOff x="0" y="0"/>
            <a:chExt cx="3190653" cy="5593203"/>
          </a:xfrm>
        </p:grpSpPr>
        <p:sp>
          <p:nvSpPr>
            <p:cNvPr id="3" name="Freeform 3"/>
            <p:cNvSpPr/>
            <p:nvPr/>
          </p:nvSpPr>
          <p:spPr>
            <a:xfrm>
              <a:off x="0" y="0"/>
              <a:ext cx="3190653" cy="5593203"/>
            </a:xfrm>
            <a:custGeom>
              <a:avLst/>
              <a:gdLst/>
              <a:ahLst/>
              <a:cxnLst/>
              <a:rect l="l" t="t" r="r" b="b"/>
              <a:pathLst>
                <a:path w="3190653" h="5593203">
                  <a:moveTo>
                    <a:pt x="32982" y="0"/>
                  </a:moveTo>
                  <a:lnTo>
                    <a:pt x="3157670" y="0"/>
                  </a:lnTo>
                  <a:cubicBezTo>
                    <a:pt x="3166418" y="0"/>
                    <a:pt x="3174807" y="3475"/>
                    <a:pt x="3180992" y="9660"/>
                  </a:cubicBezTo>
                  <a:cubicBezTo>
                    <a:pt x="3187178" y="15846"/>
                    <a:pt x="3190653" y="24235"/>
                    <a:pt x="3190653" y="32982"/>
                  </a:cubicBezTo>
                  <a:lnTo>
                    <a:pt x="3190653" y="5560221"/>
                  </a:lnTo>
                  <a:cubicBezTo>
                    <a:pt x="3190653" y="5568968"/>
                    <a:pt x="3187178" y="5577358"/>
                    <a:pt x="3180992" y="5583543"/>
                  </a:cubicBezTo>
                  <a:cubicBezTo>
                    <a:pt x="3174807" y="5589728"/>
                    <a:pt x="3166418" y="5593203"/>
                    <a:pt x="3157670" y="5593203"/>
                  </a:cubicBezTo>
                  <a:lnTo>
                    <a:pt x="32982" y="5593203"/>
                  </a:lnTo>
                  <a:cubicBezTo>
                    <a:pt x="14767" y="5593203"/>
                    <a:pt x="0" y="5578437"/>
                    <a:pt x="0" y="5560221"/>
                  </a:cubicBezTo>
                  <a:lnTo>
                    <a:pt x="0" y="32982"/>
                  </a:lnTo>
                  <a:cubicBezTo>
                    <a:pt x="0" y="24235"/>
                    <a:pt x="3475" y="15846"/>
                    <a:pt x="9660" y="9660"/>
                  </a:cubicBezTo>
                  <a:cubicBezTo>
                    <a:pt x="15846" y="3475"/>
                    <a:pt x="24235" y="0"/>
                    <a:pt x="32982" y="0"/>
                  </a:cubicBezTo>
                  <a:close/>
                </a:path>
              </a:pathLst>
            </a:custGeom>
            <a:solidFill>
              <a:srgbClr val="D62828"/>
            </a:solidFill>
            <a:ln cap="sq">
              <a:noFill/>
              <a:prstDash val="solid"/>
              <a:miter/>
            </a:ln>
          </p:spPr>
        </p:sp>
        <p:sp>
          <p:nvSpPr>
            <p:cNvPr id="4" name="TextBox 4"/>
            <p:cNvSpPr txBox="1"/>
            <p:nvPr/>
          </p:nvSpPr>
          <p:spPr>
            <a:xfrm>
              <a:off x="0" y="-38100"/>
              <a:ext cx="3190653" cy="5631303"/>
            </a:xfrm>
            <a:prstGeom prst="rect">
              <a:avLst/>
            </a:prstGeom>
          </p:spPr>
          <p:txBody>
            <a:bodyPr lIns="52994" tIns="52994" rIns="52994" bIns="52994" rtlCol="0" anchor="ctr"/>
            <a:lstStyle/>
            <a:p>
              <a:pPr algn="ctr">
                <a:lnSpc>
                  <a:spcPts val="2659"/>
                </a:lnSpc>
                <a:spcBef>
                  <a:spcPct val="0"/>
                </a:spcBef>
              </a:pPr>
              <a:endParaRPr/>
            </a:p>
          </p:txBody>
        </p:sp>
      </p:grpSp>
      <p:grpSp>
        <p:nvGrpSpPr>
          <p:cNvPr id="5" name="Group 5"/>
          <p:cNvGrpSpPr/>
          <p:nvPr/>
        </p:nvGrpSpPr>
        <p:grpSpPr>
          <a:xfrm>
            <a:off x="1594915" y="2296143"/>
            <a:ext cx="4694590" cy="3056857"/>
            <a:chOff x="0" y="0"/>
            <a:chExt cx="3272790" cy="2131060"/>
          </a:xfrm>
        </p:grpSpPr>
        <p:sp>
          <p:nvSpPr>
            <p:cNvPr id="6" name="Freeform 6"/>
            <p:cNvSpPr/>
            <p:nvPr/>
          </p:nvSpPr>
          <p:spPr>
            <a:xfrm>
              <a:off x="0" y="0"/>
              <a:ext cx="3272790" cy="2131060"/>
            </a:xfrm>
            <a:custGeom>
              <a:avLst/>
              <a:gdLst/>
              <a:ahLst/>
              <a:cxnLst/>
              <a:rect l="l" t="t" r="r" b="b"/>
              <a:pathLst>
                <a:path w="3272790" h="2131060">
                  <a:moveTo>
                    <a:pt x="0" y="0"/>
                  </a:moveTo>
                  <a:lnTo>
                    <a:pt x="2767330" y="0"/>
                  </a:lnTo>
                  <a:cubicBezTo>
                    <a:pt x="3046730" y="0"/>
                    <a:pt x="3272790" y="226060"/>
                    <a:pt x="3272790" y="505460"/>
                  </a:cubicBezTo>
                  <a:lnTo>
                    <a:pt x="3272790" y="2131060"/>
                  </a:lnTo>
                  <a:lnTo>
                    <a:pt x="0" y="2131060"/>
                  </a:lnTo>
                  <a:lnTo>
                    <a:pt x="0" y="0"/>
                  </a:lnTo>
                  <a:close/>
                </a:path>
              </a:pathLst>
            </a:custGeom>
            <a:blipFill>
              <a:blip r:embed="rId2" cstate="print"/>
              <a:stretch>
                <a:fillRect t="-25453" b="-104910"/>
              </a:stretch>
            </a:blipFill>
          </p:spPr>
        </p:sp>
      </p:grpSp>
      <p:sp>
        <p:nvSpPr>
          <p:cNvPr id="7" name="Freeform 7"/>
          <p:cNvSpPr/>
          <p:nvPr/>
        </p:nvSpPr>
        <p:spPr>
          <a:xfrm>
            <a:off x="6799081" y="5434176"/>
            <a:ext cx="4694590" cy="3824124"/>
          </a:xfrm>
          <a:custGeom>
            <a:avLst/>
            <a:gdLst/>
            <a:ahLst/>
            <a:cxnLst/>
            <a:rect l="l" t="t" r="r" b="b"/>
            <a:pathLst>
              <a:path w="4694590" h="3824124">
                <a:moveTo>
                  <a:pt x="0" y="0"/>
                </a:moveTo>
                <a:lnTo>
                  <a:pt x="4694589" y="0"/>
                </a:lnTo>
                <a:lnTo>
                  <a:pt x="4694589" y="3824124"/>
                </a:lnTo>
                <a:lnTo>
                  <a:pt x="0" y="3824124"/>
                </a:lnTo>
                <a:lnTo>
                  <a:pt x="0" y="0"/>
                </a:lnTo>
                <a:close/>
              </a:path>
            </a:pathLst>
          </a:custGeom>
          <a:blipFill>
            <a:blip r:embed="rId3" cstate="print"/>
            <a:stretch>
              <a:fillRect t="-974" b="-83169"/>
            </a:stretch>
          </a:blipFill>
        </p:spPr>
      </p:sp>
      <p:sp>
        <p:nvSpPr>
          <p:cNvPr id="8" name="TextBox 8"/>
          <p:cNvSpPr txBox="1"/>
          <p:nvPr/>
        </p:nvSpPr>
        <p:spPr>
          <a:xfrm>
            <a:off x="6153538" y="1495436"/>
            <a:ext cx="5844958" cy="2901092"/>
          </a:xfrm>
          <a:prstGeom prst="rect">
            <a:avLst/>
          </a:prstGeom>
        </p:spPr>
        <p:txBody>
          <a:bodyPr lIns="0" tIns="0" rIns="0" bIns="0" rtlCol="0" anchor="t">
            <a:spAutoFit/>
          </a:bodyPr>
          <a:lstStyle/>
          <a:p>
            <a:pPr algn="ctr">
              <a:lnSpc>
                <a:spcPts val="11428"/>
              </a:lnSpc>
            </a:pPr>
            <a:r>
              <a:rPr lang="en-US" sz="9523">
                <a:solidFill>
                  <a:srgbClr val="EAE2B7"/>
                </a:solidFill>
                <a:latin typeface="Canva Sans Bold"/>
              </a:rPr>
              <a:t> Thank you  </a:t>
            </a:r>
          </a:p>
        </p:txBody>
      </p:sp>
      <p:sp>
        <p:nvSpPr>
          <p:cNvPr id="9" name="Freeform 9"/>
          <p:cNvSpPr/>
          <p:nvPr/>
        </p:nvSpPr>
        <p:spPr>
          <a:xfrm>
            <a:off x="11998495" y="1028700"/>
            <a:ext cx="4694590" cy="3844088"/>
          </a:xfrm>
          <a:custGeom>
            <a:avLst/>
            <a:gdLst/>
            <a:ahLst/>
            <a:cxnLst/>
            <a:rect l="l" t="t" r="r" b="b"/>
            <a:pathLst>
              <a:path w="4694590" h="3844088">
                <a:moveTo>
                  <a:pt x="0" y="0"/>
                </a:moveTo>
                <a:lnTo>
                  <a:pt x="4694590" y="0"/>
                </a:lnTo>
                <a:lnTo>
                  <a:pt x="4694590" y="3844088"/>
                </a:lnTo>
                <a:lnTo>
                  <a:pt x="0" y="3844088"/>
                </a:lnTo>
                <a:lnTo>
                  <a:pt x="0" y="0"/>
                </a:lnTo>
                <a:close/>
              </a:path>
            </a:pathLst>
          </a:custGeom>
          <a:blipFill>
            <a:blip r:embed="rId4" cstate="print"/>
            <a:stretch>
              <a:fillRect l="-10263" r="-10263"/>
            </a:stretch>
          </a:blipFill>
        </p:spPr>
      </p:sp>
      <p:grpSp>
        <p:nvGrpSpPr>
          <p:cNvPr id="10" name="Group 10"/>
          <p:cNvGrpSpPr/>
          <p:nvPr/>
        </p:nvGrpSpPr>
        <p:grpSpPr>
          <a:xfrm>
            <a:off x="1594915" y="6425230"/>
            <a:ext cx="4694590" cy="3056857"/>
            <a:chOff x="0" y="0"/>
            <a:chExt cx="3272790" cy="2131060"/>
          </a:xfrm>
        </p:grpSpPr>
        <p:sp>
          <p:nvSpPr>
            <p:cNvPr id="11" name="Freeform 11"/>
            <p:cNvSpPr/>
            <p:nvPr/>
          </p:nvSpPr>
          <p:spPr>
            <a:xfrm>
              <a:off x="0" y="0"/>
              <a:ext cx="3272790" cy="2131060"/>
            </a:xfrm>
            <a:custGeom>
              <a:avLst/>
              <a:gdLst/>
              <a:ahLst/>
              <a:cxnLst/>
              <a:rect l="l" t="t" r="r" b="b"/>
              <a:pathLst>
                <a:path w="3272790" h="2131060">
                  <a:moveTo>
                    <a:pt x="0" y="0"/>
                  </a:moveTo>
                  <a:lnTo>
                    <a:pt x="2767330" y="0"/>
                  </a:lnTo>
                  <a:cubicBezTo>
                    <a:pt x="3046730" y="0"/>
                    <a:pt x="3272790" y="226060"/>
                    <a:pt x="3272790" y="505460"/>
                  </a:cubicBezTo>
                  <a:lnTo>
                    <a:pt x="3272790" y="2131060"/>
                  </a:lnTo>
                  <a:lnTo>
                    <a:pt x="0" y="2131060"/>
                  </a:lnTo>
                  <a:lnTo>
                    <a:pt x="0" y="0"/>
                  </a:lnTo>
                  <a:close/>
                </a:path>
              </a:pathLst>
            </a:custGeom>
            <a:blipFill>
              <a:blip r:embed="rId5" cstate="print"/>
              <a:stretch>
                <a:fillRect t="-1191" b="-1191"/>
              </a:stretch>
            </a:blipFill>
          </p:spPr>
        </p:sp>
      </p:grpSp>
      <p:sp>
        <p:nvSpPr>
          <p:cNvPr id="12" name="Freeform 12"/>
          <p:cNvSpPr/>
          <p:nvPr/>
        </p:nvSpPr>
        <p:spPr>
          <a:xfrm>
            <a:off x="12249556" y="5929703"/>
            <a:ext cx="5370748" cy="2833070"/>
          </a:xfrm>
          <a:custGeom>
            <a:avLst/>
            <a:gdLst/>
            <a:ahLst/>
            <a:cxnLst/>
            <a:rect l="l" t="t" r="r" b="b"/>
            <a:pathLst>
              <a:path w="5370748" h="2833070">
                <a:moveTo>
                  <a:pt x="0" y="0"/>
                </a:moveTo>
                <a:lnTo>
                  <a:pt x="5370748" y="0"/>
                </a:lnTo>
                <a:lnTo>
                  <a:pt x="5370748" y="2833070"/>
                </a:lnTo>
                <a:lnTo>
                  <a:pt x="0" y="2833070"/>
                </a:lnTo>
                <a:lnTo>
                  <a:pt x="0" y="0"/>
                </a:lnTo>
                <a:close/>
              </a:path>
            </a:pathLst>
          </a:custGeom>
          <a:blipFill>
            <a:blip r:embed="rId6"/>
            <a:stretch>
              <a:fillRect/>
            </a:stretch>
          </a:blipFill>
        </p:spPr>
      </p:sp>
      <p:sp>
        <p:nvSpPr>
          <p:cNvPr id="13" name="TextBox 13"/>
          <p:cNvSpPr txBox="1"/>
          <p:nvPr/>
        </p:nvSpPr>
        <p:spPr>
          <a:xfrm>
            <a:off x="18001963" y="7086600"/>
            <a:ext cx="3736654" cy="3200400"/>
          </a:xfrm>
          <a:prstGeom prst="rect">
            <a:avLst/>
          </a:prstGeom>
        </p:spPr>
        <p:txBody>
          <a:bodyPr lIns="0" tIns="0" rIns="0" bIns="0" rtlCol="0" anchor="t">
            <a:spAutoFit/>
          </a:bodyPr>
          <a:lstStyle/>
          <a:p>
            <a:pPr>
              <a:lnSpc>
                <a:spcPts val="3600"/>
              </a:lnSpc>
            </a:pPr>
            <a:r>
              <a:rPr lang="en-US" sz="3000">
                <a:solidFill>
                  <a:srgbClr val="003049"/>
                </a:solidFill>
                <a:latin typeface="Canva Sans Bold"/>
              </a:rPr>
              <a:t>With a dedicated team, a strong track record, and a clear market demand, Rimberio is poised for significant growth.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3049"/>
        </a:solidFill>
        <a:effectLst/>
      </p:bgPr>
    </p:bg>
    <p:spTree>
      <p:nvGrpSpPr>
        <p:cNvPr id="1" name=""/>
        <p:cNvGrpSpPr/>
        <p:nvPr/>
      </p:nvGrpSpPr>
      <p:grpSpPr>
        <a:xfrm>
          <a:off x="0" y="0"/>
          <a:ext cx="0" cy="0"/>
          <a:chOff x="0" y="0"/>
          <a:chExt cx="0" cy="0"/>
        </a:xfrm>
      </p:grpSpPr>
      <p:grpSp>
        <p:nvGrpSpPr>
          <p:cNvPr id="2" name="Group 2"/>
          <p:cNvGrpSpPr/>
          <p:nvPr/>
        </p:nvGrpSpPr>
        <p:grpSpPr>
          <a:xfrm>
            <a:off x="1688724" y="1450873"/>
            <a:ext cx="7131313" cy="2336216"/>
            <a:chOff x="0" y="0"/>
            <a:chExt cx="1961759" cy="642672"/>
          </a:xfrm>
        </p:grpSpPr>
        <p:sp>
          <p:nvSpPr>
            <p:cNvPr id="3" name="Freeform 3"/>
            <p:cNvSpPr/>
            <p:nvPr/>
          </p:nvSpPr>
          <p:spPr>
            <a:xfrm>
              <a:off x="0" y="0"/>
              <a:ext cx="1961760" cy="642672"/>
            </a:xfrm>
            <a:custGeom>
              <a:avLst/>
              <a:gdLst/>
              <a:ahLst/>
              <a:cxnLst/>
              <a:rect l="l" t="t" r="r" b="b"/>
              <a:pathLst>
                <a:path w="1961760" h="642672">
                  <a:moveTo>
                    <a:pt x="0" y="0"/>
                  </a:moveTo>
                  <a:lnTo>
                    <a:pt x="1961760" y="0"/>
                  </a:lnTo>
                  <a:lnTo>
                    <a:pt x="1961760" y="642672"/>
                  </a:lnTo>
                  <a:lnTo>
                    <a:pt x="0" y="642672"/>
                  </a:lnTo>
                  <a:close/>
                </a:path>
              </a:pathLst>
            </a:custGeom>
            <a:solidFill>
              <a:srgbClr val="000000">
                <a:alpha val="0"/>
              </a:srgbClr>
            </a:solidFill>
            <a:ln w="28575" cap="sq">
              <a:solidFill>
                <a:srgbClr val="525252"/>
              </a:solidFill>
              <a:prstDash val="dash"/>
              <a:miter/>
            </a:ln>
          </p:spPr>
        </p:sp>
        <p:sp>
          <p:nvSpPr>
            <p:cNvPr id="4" name="TextBox 4"/>
            <p:cNvSpPr txBox="1"/>
            <p:nvPr/>
          </p:nvSpPr>
          <p:spPr>
            <a:xfrm>
              <a:off x="0" y="-47625"/>
              <a:ext cx="1961759" cy="690297"/>
            </a:xfrm>
            <a:prstGeom prst="rect">
              <a:avLst/>
            </a:prstGeom>
          </p:spPr>
          <p:txBody>
            <a:bodyPr lIns="50800" tIns="50800" rIns="50800" bIns="50800" rtlCol="0" anchor="ctr"/>
            <a:lstStyle/>
            <a:p>
              <a:pPr algn="ctr">
                <a:lnSpc>
                  <a:spcPts val="3079"/>
                </a:lnSpc>
              </a:pPr>
              <a:endParaRPr/>
            </a:p>
          </p:txBody>
        </p:sp>
      </p:grpSp>
      <p:grpSp>
        <p:nvGrpSpPr>
          <p:cNvPr id="5" name="Group 5"/>
          <p:cNvGrpSpPr/>
          <p:nvPr/>
        </p:nvGrpSpPr>
        <p:grpSpPr>
          <a:xfrm>
            <a:off x="1323951" y="1144389"/>
            <a:ext cx="6886202" cy="933360"/>
            <a:chOff x="0" y="0"/>
            <a:chExt cx="17053193" cy="2311400"/>
          </a:xfrm>
        </p:grpSpPr>
        <p:sp>
          <p:nvSpPr>
            <p:cNvPr id="6" name="Freeform 6"/>
            <p:cNvSpPr/>
            <p:nvPr/>
          </p:nvSpPr>
          <p:spPr>
            <a:xfrm>
              <a:off x="0" y="0"/>
              <a:ext cx="17053193" cy="2311400"/>
            </a:xfrm>
            <a:custGeom>
              <a:avLst/>
              <a:gdLst/>
              <a:ahLst/>
              <a:cxnLst/>
              <a:rect l="l" t="t" r="r" b="b"/>
              <a:pathLst>
                <a:path w="17053193" h="2311400">
                  <a:moveTo>
                    <a:pt x="16748393" y="0"/>
                  </a:moveTo>
                  <a:lnTo>
                    <a:pt x="304800" y="0"/>
                  </a:lnTo>
                  <a:cubicBezTo>
                    <a:pt x="135890" y="0"/>
                    <a:pt x="0" y="135890"/>
                    <a:pt x="0" y="304800"/>
                  </a:cubicBezTo>
                  <a:lnTo>
                    <a:pt x="0" y="2006600"/>
                  </a:lnTo>
                  <a:cubicBezTo>
                    <a:pt x="0" y="2175510"/>
                    <a:pt x="135890" y="2311400"/>
                    <a:pt x="304800" y="2311400"/>
                  </a:cubicBezTo>
                  <a:lnTo>
                    <a:pt x="16748393" y="2311400"/>
                  </a:lnTo>
                  <a:cubicBezTo>
                    <a:pt x="16917302" y="2311400"/>
                    <a:pt x="17053193" y="2175510"/>
                    <a:pt x="17053193" y="2006600"/>
                  </a:cubicBezTo>
                  <a:lnTo>
                    <a:pt x="17053193" y="304800"/>
                  </a:lnTo>
                  <a:cubicBezTo>
                    <a:pt x="17053193" y="135890"/>
                    <a:pt x="16917302" y="0"/>
                    <a:pt x="16748393" y="0"/>
                  </a:cubicBezTo>
                  <a:close/>
                </a:path>
              </a:pathLst>
            </a:custGeom>
            <a:solidFill>
              <a:srgbClr val="B1AEF2"/>
            </a:solidFill>
          </p:spPr>
        </p:sp>
      </p:grpSp>
      <p:grpSp>
        <p:nvGrpSpPr>
          <p:cNvPr id="7" name="Group 7"/>
          <p:cNvGrpSpPr/>
          <p:nvPr/>
        </p:nvGrpSpPr>
        <p:grpSpPr>
          <a:xfrm>
            <a:off x="1488099" y="1310505"/>
            <a:ext cx="601128" cy="601128"/>
            <a:chOff x="0" y="0"/>
            <a:chExt cx="2311400" cy="2311400"/>
          </a:xfrm>
        </p:grpSpPr>
        <p:sp>
          <p:nvSpPr>
            <p:cNvPr id="8" name="Freeform 8"/>
            <p:cNvSpPr/>
            <p:nvPr/>
          </p:nvSpPr>
          <p:spPr>
            <a:xfrm>
              <a:off x="0" y="0"/>
              <a:ext cx="2311400" cy="2311400"/>
            </a:xfrm>
            <a:custGeom>
              <a:avLst/>
              <a:gdLst/>
              <a:ahLst/>
              <a:cxnLst/>
              <a:rect l="l" t="t" r="r" b="b"/>
              <a:pathLst>
                <a:path w="2311400" h="2311400">
                  <a:moveTo>
                    <a:pt x="2006600" y="0"/>
                  </a:moveTo>
                  <a:lnTo>
                    <a:pt x="304800" y="0"/>
                  </a:lnTo>
                  <a:cubicBezTo>
                    <a:pt x="135890" y="0"/>
                    <a:pt x="0" y="135890"/>
                    <a:pt x="0" y="304800"/>
                  </a:cubicBezTo>
                  <a:lnTo>
                    <a:pt x="0" y="2006600"/>
                  </a:lnTo>
                  <a:cubicBezTo>
                    <a:pt x="0" y="2175510"/>
                    <a:pt x="135890" y="2311400"/>
                    <a:pt x="304800" y="2311400"/>
                  </a:cubicBezTo>
                  <a:lnTo>
                    <a:pt x="2006600" y="2311400"/>
                  </a:lnTo>
                  <a:cubicBezTo>
                    <a:pt x="2175510" y="2311400"/>
                    <a:pt x="2311400" y="2175510"/>
                    <a:pt x="2311400" y="2006600"/>
                  </a:cubicBezTo>
                  <a:lnTo>
                    <a:pt x="2311400" y="304800"/>
                  </a:lnTo>
                  <a:cubicBezTo>
                    <a:pt x="2311400" y="135890"/>
                    <a:pt x="2175510" y="0"/>
                    <a:pt x="2006600" y="0"/>
                  </a:cubicBezTo>
                  <a:close/>
                </a:path>
              </a:pathLst>
            </a:custGeom>
            <a:solidFill>
              <a:srgbClr val="F1F7F7"/>
            </a:solidFill>
          </p:spPr>
        </p:sp>
      </p:grpSp>
      <p:grpSp>
        <p:nvGrpSpPr>
          <p:cNvPr id="9" name="Group 9"/>
          <p:cNvGrpSpPr/>
          <p:nvPr/>
        </p:nvGrpSpPr>
        <p:grpSpPr>
          <a:xfrm>
            <a:off x="1898711" y="4701836"/>
            <a:ext cx="7131313" cy="2336216"/>
            <a:chOff x="0" y="0"/>
            <a:chExt cx="1961759" cy="642672"/>
          </a:xfrm>
        </p:grpSpPr>
        <p:sp>
          <p:nvSpPr>
            <p:cNvPr id="10" name="Freeform 10"/>
            <p:cNvSpPr/>
            <p:nvPr/>
          </p:nvSpPr>
          <p:spPr>
            <a:xfrm>
              <a:off x="0" y="0"/>
              <a:ext cx="1961760" cy="642672"/>
            </a:xfrm>
            <a:custGeom>
              <a:avLst/>
              <a:gdLst/>
              <a:ahLst/>
              <a:cxnLst/>
              <a:rect l="l" t="t" r="r" b="b"/>
              <a:pathLst>
                <a:path w="1961760" h="642672">
                  <a:moveTo>
                    <a:pt x="0" y="0"/>
                  </a:moveTo>
                  <a:lnTo>
                    <a:pt x="1961760" y="0"/>
                  </a:lnTo>
                  <a:lnTo>
                    <a:pt x="1961760" y="642672"/>
                  </a:lnTo>
                  <a:lnTo>
                    <a:pt x="0" y="642672"/>
                  </a:lnTo>
                  <a:close/>
                </a:path>
              </a:pathLst>
            </a:custGeom>
            <a:solidFill>
              <a:srgbClr val="000000">
                <a:alpha val="0"/>
              </a:srgbClr>
            </a:solidFill>
            <a:ln w="28575" cap="sq">
              <a:solidFill>
                <a:srgbClr val="525252"/>
              </a:solidFill>
              <a:prstDash val="dash"/>
              <a:miter/>
            </a:ln>
          </p:spPr>
        </p:sp>
        <p:sp>
          <p:nvSpPr>
            <p:cNvPr id="11" name="TextBox 11"/>
            <p:cNvSpPr txBox="1"/>
            <p:nvPr/>
          </p:nvSpPr>
          <p:spPr>
            <a:xfrm>
              <a:off x="0" y="-47625"/>
              <a:ext cx="1961759" cy="690297"/>
            </a:xfrm>
            <a:prstGeom prst="rect">
              <a:avLst/>
            </a:prstGeom>
          </p:spPr>
          <p:txBody>
            <a:bodyPr lIns="50800" tIns="50800" rIns="50800" bIns="50800" rtlCol="0" anchor="ctr"/>
            <a:lstStyle/>
            <a:p>
              <a:pPr algn="ctr">
                <a:lnSpc>
                  <a:spcPts val="3079"/>
                </a:lnSpc>
              </a:pPr>
              <a:endParaRPr/>
            </a:p>
          </p:txBody>
        </p:sp>
      </p:grpSp>
      <p:grpSp>
        <p:nvGrpSpPr>
          <p:cNvPr id="12" name="Group 12"/>
          <p:cNvGrpSpPr/>
          <p:nvPr/>
        </p:nvGrpSpPr>
        <p:grpSpPr>
          <a:xfrm>
            <a:off x="1533938" y="4134392"/>
            <a:ext cx="6886202" cy="1192461"/>
            <a:chOff x="0" y="0"/>
            <a:chExt cx="17053193" cy="2953045"/>
          </a:xfrm>
        </p:grpSpPr>
        <p:sp>
          <p:nvSpPr>
            <p:cNvPr id="13" name="Freeform 13"/>
            <p:cNvSpPr/>
            <p:nvPr/>
          </p:nvSpPr>
          <p:spPr>
            <a:xfrm>
              <a:off x="0" y="0"/>
              <a:ext cx="17053193" cy="2953045"/>
            </a:xfrm>
            <a:custGeom>
              <a:avLst/>
              <a:gdLst/>
              <a:ahLst/>
              <a:cxnLst/>
              <a:rect l="l" t="t" r="r" b="b"/>
              <a:pathLst>
                <a:path w="17053193" h="2953045">
                  <a:moveTo>
                    <a:pt x="16748393" y="0"/>
                  </a:moveTo>
                  <a:lnTo>
                    <a:pt x="304800" y="0"/>
                  </a:lnTo>
                  <a:cubicBezTo>
                    <a:pt x="135890" y="0"/>
                    <a:pt x="0" y="135890"/>
                    <a:pt x="0" y="304800"/>
                  </a:cubicBezTo>
                  <a:lnTo>
                    <a:pt x="0" y="2648245"/>
                  </a:lnTo>
                  <a:cubicBezTo>
                    <a:pt x="0" y="2817155"/>
                    <a:pt x="135890" y="2953045"/>
                    <a:pt x="304800" y="2953045"/>
                  </a:cubicBezTo>
                  <a:lnTo>
                    <a:pt x="16748393" y="2953045"/>
                  </a:lnTo>
                  <a:cubicBezTo>
                    <a:pt x="16917302" y="2953045"/>
                    <a:pt x="17053193" y="2817155"/>
                    <a:pt x="17053193" y="2648245"/>
                  </a:cubicBezTo>
                  <a:lnTo>
                    <a:pt x="17053193" y="304800"/>
                  </a:lnTo>
                  <a:cubicBezTo>
                    <a:pt x="17053193" y="135890"/>
                    <a:pt x="16917302" y="0"/>
                    <a:pt x="16748393" y="0"/>
                  </a:cubicBezTo>
                  <a:close/>
                </a:path>
              </a:pathLst>
            </a:custGeom>
            <a:solidFill>
              <a:srgbClr val="BED9DE"/>
            </a:solidFill>
          </p:spPr>
        </p:sp>
      </p:grpSp>
      <p:grpSp>
        <p:nvGrpSpPr>
          <p:cNvPr id="14" name="Group 14"/>
          <p:cNvGrpSpPr/>
          <p:nvPr/>
        </p:nvGrpSpPr>
        <p:grpSpPr>
          <a:xfrm>
            <a:off x="1698086" y="4430058"/>
            <a:ext cx="601128" cy="601128"/>
            <a:chOff x="0" y="0"/>
            <a:chExt cx="2311400" cy="2311400"/>
          </a:xfrm>
        </p:grpSpPr>
        <p:sp>
          <p:nvSpPr>
            <p:cNvPr id="15" name="Freeform 15"/>
            <p:cNvSpPr/>
            <p:nvPr/>
          </p:nvSpPr>
          <p:spPr>
            <a:xfrm>
              <a:off x="0" y="0"/>
              <a:ext cx="2311400" cy="2311400"/>
            </a:xfrm>
            <a:custGeom>
              <a:avLst/>
              <a:gdLst/>
              <a:ahLst/>
              <a:cxnLst/>
              <a:rect l="l" t="t" r="r" b="b"/>
              <a:pathLst>
                <a:path w="2311400" h="2311400">
                  <a:moveTo>
                    <a:pt x="2006600" y="0"/>
                  </a:moveTo>
                  <a:lnTo>
                    <a:pt x="304800" y="0"/>
                  </a:lnTo>
                  <a:cubicBezTo>
                    <a:pt x="135890" y="0"/>
                    <a:pt x="0" y="135890"/>
                    <a:pt x="0" y="304800"/>
                  </a:cubicBezTo>
                  <a:lnTo>
                    <a:pt x="0" y="2006600"/>
                  </a:lnTo>
                  <a:cubicBezTo>
                    <a:pt x="0" y="2175510"/>
                    <a:pt x="135890" y="2311400"/>
                    <a:pt x="304800" y="2311400"/>
                  </a:cubicBezTo>
                  <a:lnTo>
                    <a:pt x="2006600" y="2311400"/>
                  </a:lnTo>
                  <a:cubicBezTo>
                    <a:pt x="2175510" y="2311400"/>
                    <a:pt x="2311400" y="2175510"/>
                    <a:pt x="2311400" y="2006600"/>
                  </a:cubicBezTo>
                  <a:lnTo>
                    <a:pt x="2311400" y="304800"/>
                  </a:lnTo>
                  <a:cubicBezTo>
                    <a:pt x="2311400" y="135890"/>
                    <a:pt x="2175510" y="0"/>
                    <a:pt x="2006600" y="0"/>
                  </a:cubicBezTo>
                  <a:close/>
                </a:path>
              </a:pathLst>
            </a:custGeom>
            <a:solidFill>
              <a:srgbClr val="F1F7F7"/>
            </a:solidFill>
          </p:spPr>
        </p:sp>
      </p:grpSp>
      <p:grpSp>
        <p:nvGrpSpPr>
          <p:cNvPr id="16" name="Group 16"/>
          <p:cNvGrpSpPr/>
          <p:nvPr/>
        </p:nvGrpSpPr>
        <p:grpSpPr>
          <a:xfrm>
            <a:off x="10336717" y="1389492"/>
            <a:ext cx="7131313" cy="2336216"/>
            <a:chOff x="0" y="0"/>
            <a:chExt cx="1961759" cy="642672"/>
          </a:xfrm>
        </p:grpSpPr>
        <p:sp>
          <p:nvSpPr>
            <p:cNvPr id="17" name="Freeform 17"/>
            <p:cNvSpPr/>
            <p:nvPr/>
          </p:nvSpPr>
          <p:spPr>
            <a:xfrm>
              <a:off x="0" y="0"/>
              <a:ext cx="1961760" cy="642672"/>
            </a:xfrm>
            <a:custGeom>
              <a:avLst/>
              <a:gdLst/>
              <a:ahLst/>
              <a:cxnLst/>
              <a:rect l="l" t="t" r="r" b="b"/>
              <a:pathLst>
                <a:path w="1961760" h="642672">
                  <a:moveTo>
                    <a:pt x="0" y="0"/>
                  </a:moveTo>
                  <a:lnTo>
                    <a:pt x="1961760" y="0"/>
                  </a:lnTo>
                  <a:lnTo>
                    <a:pt x="1961760" y="642672"/>
                  </a:lnTo>
                  <a:lnTo>
                    <a:pt x="0" y="642672"/>
                  </a:lnTo>
                  <a:close/>
                </a:path>
              </a:pathLst>
            </a:custGeom>
            <a:solidFill>
              <a:srgbClr val="000000">
                <a:alpha val="0"/>
              </a:srgbClr>
            </a:solidFill>
            <a:ln w="28575" cap="sq">
              <a:solidFill>
                <a:srgbClr val="525252"/>
              </a:solidFill>
              <a:prstDash val="dash"/>
              <a:miter/>
            </a:ln>
          </p:spPr>
        </p:sp>
        <p:sp>
          <p:nvSpPr>
            <p:cNvPr id="18" name="TextBox 18"/>
            <p:cNvSpPr txBox="1"/>
            <p:nvPr/>
          </p:nvSpPr>
          <p:spPr>
            <a:xfrm>
              <a:off x="0" y="-47625"/>
              <a:ext cx="1961759" cy="690297"/>
            </a:xfrm>
            <a:prstGeom prst="rect">
              <a:avLst/>
            </a:prstGeom>
          </p:spPr>
          <p:txBody>
            <a:bodyPr lIns="50800" tIns="50800" rIns="50800" bIns="50800" rtlCol="0" anchor="ctr"/>
            <a:lstStyle/>
            <a:p>
              <a:pPr algn="ctr">
                <a:lnSpc>
                  <a:spcPts val="3079"/>
                </a:lnSpc>
              </a:pPr>
              <a:endParaRPr/>
            </a:p>
          </p:txBody>
        </p:sp>
      </p:grpSp>
      <p:grpSp>
        <p:nvGrpSpPr>
          <p:cNvPr id="19" name="Group 19"/>
          <p:cNvGrpSpPr/>
          <p:nvPr/>
        </p:nvGrpSpPr>
        <p:grpSpPr>
          <a:xfrm>
            <a:off x="9971944" y="1083008"/>
            <a:ext cx="6886202" cy="933360"/>
            <a:chOff x="0" y="0"/>
            <a:chExt cx="17053193" cy="2311400"/>
          </a:xfrm>
        </p:grpSpPr>
        <p:sp>
          <p:nvSpPr>
            <p:cNvPr id="20" name="Freeform 20"/>
            <p:cNvSpPr/>
            <p:nvPr/>
          </p:nvSpPr>
          <p:spPr>
            <a:xfrm>
              <a:off x="0" y="0"/>
              <a:ext cx="17053193" cy="2311400"/>
            </a:xfrm>
            <a:custGeom>
              <a:avLst/>
              <a:gdLst/>
              <a:ahLst/>
              <a:cxnLst/>
              <a:rect l="l" t="t" r="r" b="b"/>
              <a:pathLst>
                <a:path w="17053193" h="2311400">
                  <a:moveTo>
                    <a:pt x="16748393" y="0"/>
                  </a:moveTo>
                  <a:lnTo>
                    <a:pt x="304800" y="0"/>
                  </a:lnTo>
                  <a:cubicBezTo>
                    <a:pt x="135890" y="0"/>
                    <a:pt x="0" y="135890"/>
                    <a:pt x="0" y="304800"/>
                  </a:cubicBezTo>
                  <a:lnTo>
                    <a:pt x="0" y="2006600"/>
                  </a:lnTo>
                  <a:cubicBezTo>
                    <a:pt x="0" y="2175510"/>
                    <a:pt x="135890" y="2311400"/>
                    <a:pt x="304800" y="2311400"/>
                  </a:cubicBezTo>
                  <a:lnTo>
                    <a:pt x="16748393" y="2311400"/>
                  </a:lnTo>
                  <a:cubicBezTo>
                    <a:pt x="16917302" y="2311400"/>
                    <a:pt x="17053193" y="2175510"/>
                    <a:pt x="17053193" y="2006600"/>
                  </a:cubicBezTo>
                  <a:lnTo>
                    <a:pt x="17053193" y="304800"/>
                  </a:lnTo>
                  <a:cubicBezTo>
                    <a:pt x="17053193" y="135890"/>
                    <a:pt x="16917302" y="0"/>
                    <a:pt x="16748393" y="0"/>
                  </a:cubicBezTo>
                  <a:close/>
                </a:path>
              </a:pathLst>
            </a:custGeom>
            <a:solidFill>
              <a:srgbClr val="9DBF8E"/>
            </a:solidFill>
          </p:spPr>
        </p:sp>
      </p:grpSp>
      <p:grpSp>
        <p:nvGrpSpPr>
          <p:cNvPr id="21" name="Group 21"/>
          <p:cNvGrpSpPr/>
          <p:nvPr/>
        </p:nvGrpSpPr>
        <p:grpSpPr>
          <a:xfrm>
            <a:off x="10136092" y="1249124"/>
            <a:ext cx="601128" cy="601128"/>
            <a:chOff x="0" y="0"/>
            <a:chExt cx="2311400" cy="2311400"/>
          </a:xfrm>
        </p:grpSpPr>
        <p:sp>
          <p:nvSpPr>
            <p:cNvPr id="22" name="Freeform 22"/>
            <p:cNvSpPr/>
            <p:nvPr/>
          </p:nvSpPr>
          <p:spPr>
            <a:xfrm>
              <a:off x="0" y="0"/>
              <a:ext cx="2311400" cy="2311400"/>
            </a:xfrm>
            <a:custGeom>
              <a:avLst/>
              <a:gdLst/>
              <a:ahLst/>
              <a:cxnLst/>
              <a:rect l="l" t="t" r="r" b="b"/>
              <a:pathLst>
                <a:path w="2311400" h="2311400">
                  <a:moveTo>
                    <a:pt x="2006600" y="0"/>
                  </a:moveTo>
                  <a:lnTo>
                    <a:pt x="304800" y="0"/>
                  </a:lnTo>
                  <a:cubicBezTo>
                    <a:pt x="135890" y="0"/>
                    <a:pt x="0" y="135890"/>
                    <a:pt x="0" y="304800"/>
                  </a:cubicBezTo>
                  <a:lnTo>
                    <a:pt x="0" y="2006600"/>
                  </a:lnTo>
                  <a:cubicBezTo>
                    <a:pt x="0" y="2175510"/>
                    <a:pt x="135890" y="2311400"/>
                    <a:pt x="304800" y="2311400"/>
                  </a:cubicBezTo>
                  <a:lnTo>
                    <a:pt x="2006600" y="2311400"/>
                  </a:lnTo>
                  <a:cubicBezTo>
                    <a:pt x="2175510" y="2311400"/>
                    <a:pt x="2311400" y="2175510"/>
                    <a:pt x="2311400" y="2006600"/>
                  </a:cubicBezTo>
                  <a:lnTo>
                    <a:pt x="2311400" y="304800"/>
                  </a:lnTo>
                  <a:cubicBezTo>
                    <a:pt x="2311400" y="135890"/>
                    <a:pt x="2175510" y="0"/>
                    <a:pt x="2006600" y="0"/>
                  </a:cubicBezTo>
                  <a:close/>
                </a:path>
              </a:pathLst>
            </a:custGeom>
            <a:solidFill>
              <a:srgbClr val="F1F7F7"/>
            </a:solidFill>
          </p:spPr>
        </p:sp>
      </p:grpSp>
      <p:grpSp>
        <p:nvGrpSpPr>
          <p:cNvPr id="23" name="Group 23"/>
          <p:cNvGrpSpPr/>
          <p:nvPr/>
        </p:nvGrpSpPr>
        <p:grpSpPr>
          <a:xfrm>
            <a:off x="10546704" y="4381963"/>
            <a:ext cx="7131313" cy="2054338"/>
            <a:chOff x="0" y="0"/>
            <a:chExt cx="1961759" cy="565130"/>
          </a:xfrm>
        </p:grpSpPr>
        <p:sp>
          <p:nvSpPr>
            <p:cNvPr id="24" name="Freeform 24"/>
            <p:cNvSpPr/>
            <p:nvPr/>
          </p:nvSpPr>
          <p:spPr>
            <a:xfrm>
              <a:off x="0" y="0"/>
              <a:ext cx="1961760" cy="565130"/>
            </a:xfrm>
            <a:custGeom>
              <a:avLst/>
              <a:gdLst/>
              <a:ahLst/>
              <a:cxnLst/>
              <a:rect l="l" t="t" r="r" b="b"/>
              <a:pathLst>
                <a:path w="1961760" h="565130">
                  <a:moveTo>
                    <a:pt x="0" y="0"/>
                  </a:moveTo>
                  <a:lnTo>
                    <a:pt x="1961760" y="0"/>
                  </a:lnTo>
                  <a:lnTo>
                    <a:pt x="1961760" y="565130"/>
                  </a:lnTo>
                  <a:lnTo>
                    <a:pt x="0" y="565130"/>
                  </a:lnTo>
                  <a:close/>
                </a:path>
              </a:pathLst>
            </a:custGeom>
            <a:solidFill>
              <a:srgbClr val="000000">
                <a:alpha val="0"/>
              </a:srgbClr>
            </a:solidFill>
            <a:ln w="28575" cap="sq">
              <a:solidFill>
                <a:srgbClr val="525252"/>
              </a:solidFill>
              <a:prstDash val="dash"/>
              <a:miter/>
            </a:ln>
          </p:spPr>
        </p:sp>
        <p:sp>
          <p:nvSpPr>
            <p:cNvPr id="25" name="TextBox 25"/>
            <p:cNvSpPr txBox="1"/>
            <p:nvPr/>
          </p:nvSpPr>
          <p:spPr>
            <a:xfrm>
              <a:off x="0" y="-47625"/>
              <a:ext cx="1961759" cy="612755"/>
            </a:xfrm>
            <a:prstGeom prst="rect">
              <a:avLst/>
            </a:prstGeom>
          </p:spPr>
          <p:txBody>
            <a:bodyPr lIns="50800" tIns="50800" rIns="50800" bIns="50800" rtlCol="0" anchor="ctr"/>
            <a:lstStyle/>
            <a:p>
              <a:pPr algn="ctr">
                <a:lnSpc>
                  <a:spcPts val="3079"/>
                </a:lnSpc>
              </a:pPr>
              <a:endParaRPr/>
            </a:p>
          </p:txBody>
        </p:sp>
      </p:grpSp>
      <p:grpSp>
        <p:nvGrpSpPr>
          <p:cNvPr id="26" name="Group 26"/>
          <p:cNvGrpSpPr/>
          <p:nvPr/>
        </p:nvGrpSpPr>
        <p:grpSpPr>
          <a:xfrm>
            <a:off x="10181931" y="4075479"/>
            <a:ext cx="6886202" cy="933360"/>
            <a:chOff x="0" y="0"/>
            <a:chExt cx="17053193" cy="2311400"/>
          </a:xfrm>
        </p:grpSpPr>
        <p:sp>
          <p:nvSpPr>
            <p:cNvPr id="27" name="Freeform 27"/>
            <p:cNvSpPr/>
            <p:nvPr/>
          </p:nvSpPr>
          <p:spPr>
            <a:xfrm>
              <a:off x="0" y="0"/>
              <a:ext cx="17053193" cy="2311400"/>
            </a:xfrm>
            <a:custGeom>
              <a:avLst/>
              <a:gdLst/>
              <a:ahLst/>
              <a:cxnLst/>
              <a:rect l="l" t="t" r="r" b="b"/>
              <a:pathLst>
                <a:path w="17053193" h="2311400">
                  <a:moveTo>
                    <a:pt x="16748393" y="0"/>
                  </a:moveTo>
                  <a:lnTo>
                    <a:pt x="304800" y="0"/>
                  </a:lnTo>
                  <a:cubicBezTo>
                    <a:pt x="135890" y="0"/>
                    <a:pt x="0" y="135890"/>
                    <a:pt x="0" y="304800"/>
                  </a:cubicBezTo>
                  <a:lnTo>
                    <a:pt x="0" y="2006600"/>
                  </a:lnTo>
                  <a:cubicBezTo>
                    <a:pt x="0" y="2175510"/>
                    <a:pt x="135890" y="2311400"/>
                    <a:pt x="304800" y="2311400"/>
                  </a:cubicBezTo>
                  <a:lnTo>
                    <a:pt x="16748393" y="2311400"/>
                  </a:lnTo>
                  <a:cubicBezTo>
                    <a:pt x="16917302" y="2311400"/>
                    <a:pt x="17053193" y="2175510"/>
                    <a:pt x="17053193" y="2006600"/>
                  </a:cubicBezTo>
                  <a:lnTo>
                    <a:pt x="17053193" y="304800"/>
                  </a:lnTo>
                  <a:cubicBezTo>
                    <a:pt x="17053193" y="135890"/>
                    <a:pt x="16917302" y="0"/>
                    <a:pt x="16748393" y="0"/>
                  </a:cubicBezTo>
                  <a:close/>
                </a:path>
              </a:pathLst>
            </a:custGeom>
            <a:solidFill>
              <a:srgbClr val="F29C50"/>
            </a:solidFill>
          </p:spPr>
        </p:sp>
      </p:grpSp>
      <p:grpSp>
        <p:nvGrpSpPr>
          <p:cNvPr id="28" name="Group 28"/>
          <p:cNvGrpSpPr/>
          <p:nvPr/>
        </p:nvGrpSpPr>
        <p:grpSpPr>
          <a:xfrm>
            <a:off x="10346079" y="4241595"/>
            <a:ext cx="601128" cy="601128"/>
            <a:chOff x="0" y="0"/>
            <a:chExt cx="2311400" cy="2311400"/>
          </a:xfrm>
        </p:grpSpPr>
        <p:sp>
          <p:nvSpPr>
            <p:cNvPr id="29" name="Freeform 29"/>
            <p:cNvSpPr/>
            <p:nvPr/>
          </p:nvSpPr>
          <p:spPr>
            <a:xfrm>
              <a:off x="0" y="0"/>
              <a:ext cx="2311400" cy="2311400"/>
            </a:xfrm>
            <a:custGeom>
              <a:avLst/>
              <a:gdLst/>
              <a:ahLst/>
              <a:cxnLst/>
              <a:rect l="l" t="t" r="r" b="b"/>
              <a:pathLst>
                <a:path w="2311400" h="2311400">
                  <a:moveTo>
                    <a:pt x="2006600" y="0"/>
                  </a:moveTo>
                  <a:lnTo>
                    <a:pt x="304800" y="0"/>
                  </a:lnTo>
                  <a:cubicBezTo>
                    <a:pt x="135890" y="0"/>
                    <a:pt x="0" y="135890"/>
                    <a:pt x="0" y="304800"/>
                  </a:cubicBezTo>
                  <a:lnTo>
                    <a:pt x="0" y="2006600"/>
                  </a:lnTo>
                  <a:cubicBezTo>
                    <a:pt x="0" y="2175510"/>
                    <a:pt x="135890" y="2311400"/>
                    <a:pt x="304800" y="2311400"/>
                  </a:cubicBezTo>
                  <a:lnTo>
                    <a:pt x="2006600" y="2311400"/>
                  </a:lnTo>
                  <a:cubicBezTo>
                    <a:pt x="2175510" y="2311400"/>
                    <a:pt x="2311400" y="2175510"/>
                    <a:pt x="2311400" y="2006600"/>
                  </a:cubicBezTo>
                  <a:lnTo>
                    <a:pt x="2311400" y="304800"/>
                  </a:lnTo>
                  <a:cubicBezTo>
                    <a:pt x="2311400" y="135890"/>
                    <a:pt x="2175510" y="0"/>
                    <a:pt x="2006600" y="0"/>
                  </a:cubicBezTo>
                  <a:close/>
                </a:path>
              </a:pathLst>
            </a:custGeom>
            <a:solidFill>
              <a:srgbClr val="F1F7F7"/>
            </a:solidFill>
          </p:spPr>
        </p:sp>
      </p:grpSp>
      <p:grpSp>
        <p:nvGrpSpPr>
          <p:cNvPr id="30" name="Group 30"/>
          <p:cNvGrpSpPr/>
          <p:nvPr/>
        </p:nvGrpSpPr>
        <p:grpSpPr>
          <a:xfrm>
            <a:off x="10546704" y="7493038"/>
            <a:ext cx="7131313" cy="2017677"/>
            <a:chOff x="0" y="0"/>
            <a:chExt cx="1961759" cy="555045"/>
          </a:xfrm>
        </p:grpSpPr>
        <p:sp>
          <p:nvSpPr>
            <p:cNvPr id="31" name="Freeform 31"/>
            <p:cNvSpPr/>
            <p:nvPr/>
          </p:nvSpPr>
          <p:spPr>
            <a:xfrm>
              <a:off x="0" y="0"/>
              <a:ext cx="1961760" cy="555045"/>
            </a:xfrm>
            <a:custGeom>
              <a:avLst/>
              <a:gdLst/>
              <a:ahLst/>
              <a:cxnLst/>
              <a:rect l="l" t="t" r="r" b="b"/>
              <a:pathLst>
                <a:path w="1961760" h="555045">
                  <a:moveTo>
                    <a:pt x="0" y="0"/>
                  </a:moveTo>
                  <a:lnTo>
                    <a:pt x="1961760" y="0"/>
                  </a:lnTo>
                  <a:lnTo>
                    <a:pt x="1961760" y="555045"/>
                  </a:lnTo>
                  <a:lnTo>
                    <a:pt x="0" y="555045"/>
                  </a:lnTo>
                  <a:close/>
                </a:path>
              </a:pathLst>
            </a:custGeom>
            <a:solidFill>
              <a:srgbClr val="000000">
                <a:alpha val="0"/>
              </a:srgbClr>
            </a:solidFill>
            <a:ln w="28575" cap="sq">
              <a:solidFill>
                <a:srgbClr val="525252"/>
              </a:solidFill>
              <a:prstDash val="dash"/>
              <a:miter/>
            </a:ln>
          </p:spPr>
        </p:sp>
        <p:sp>
          <p:nvSpPr>
            <p:cNvPr id="32" name="TextBox 32"/>
            <p:cNvSpPr txBox="1"/>
            <p:nvPr/>
          </p:nvSpPr>
          <p:spPr>
            <a:xfrm>
              <a:off x="0" y="-47625"/>
              <a:ext cx="1961759" cy="602670"/>
            </a:xfrm>
            <a:prstGeom prst="rect">
              <a:avLst/>
            </a:prstGeom>
          </p:spPr>
          <p:txBody>
            <a:bodyPr lIns="50800" tIns="50800" rIns="50800" bIns="50800" rtlCol="0" anchor="ctr"/>
            <a:lstStyle/>
            <a:p>
              <a:pPr algn="ctr">
                <a:lnSpc>
                  <a:spcPts val="3079"/>
                </a:lnSpc>
              </a:pPr>
              <a:endParaRPr/>
            </a:p>
          </p:txBody>
        </p:sp>
      </p:grpSp>
      <p:grpSp>
        <p:nvGrpSpPr>
          <p:cNvPr id="33" name="Group 33"/>
          <p:cNvGrpSpPr/>
          <p:nvPr/>
        </p:nvGrpSpPr>
        <p:grpSpPr>
          <a:xfrm>
            <a:off x="10181931" y="7186554"/>
            <a:ext cx="6886202" cy="1039581"/>
            <a:chOff x="0" y="0"/>
            <a:chExt cx="17053193" cy="2574449"/>
          </a:xfrm>
        </p:grpSpPr>
        <p:sp>
          <p:nvSpPr>
            <p:cNvPr id="34" name="Freeform 34"/>
            <p:cNvSpPr/>
            <p:nvPr/>
          </p:nvSpPr>
          <p:spPr>
            <a:xfrm>
              <a:off x="0" y="0"/>
              <a:ext cx="17053193" cy="2574449"/>
            </a:xfrm>
            <a:custGeom>
              <a:avLst/>
              <a:gdLst/>
              <a:ahLst/>
              <a:cxnLst/>
              <a:rect l="l" t="t" r="r" b="b"/>
              <a:pathLst>
                <a:path w="17053193" h="2574449">
                  <a:moveTo>
                    <a:pt x="16748393" y="0"/>
                  </a:moveTo>
                  <a:lnTo>
                    <a:pt x="304800" y="0"/>
                  </a:lnTo>
                  <a:cubicBezTo>
                    <a:pt x="135890" y="0"/>
                    <a:pt x="0" y="135890"/>
                    <a:pt x="0" y="304800"/>
                  </a:cubicBezTo>
                  <a:lnTo>
                    <a:pt x="0" y="2269649"/>
                  </a:lnTo>
                  <a:cubicBezTo>
                    <a:pt x="0" y="2438559"/>
                    <a:pt x="135890" y="2574449"/>
                    <a:pt x="304800" y="2574449"/>
                  </a:cubicBezTo>
                  <a:lnTo>
                    <a:pt x="16748393" y="2574449"/>
                  </a:lnTo>
                  <a:cubicBezTo>
                    <a:pt x="16917302" y="2574449"/>
                    <a:pt x="17053193" y="2438559"/>
                    <a:pt x="17053193" y="2269649"/>
                  </a:cubicBezTo>
                  <a:lnTo>
                    <a:pt x="17053193" y="304800"/>
                  </a:lnTo>
                  <a:cubicBezTo>
                    <a:pt x="17053193" y="135890"/>
                    <a:pt x="16917302" y="0"/>
                    <a:pt x="16748393" y="0"/>
                  </a:cubicBezTo>
                  <a:close/>
                </a:path>
              </a:pathLst>
            </a:custGeom>
            <a:solidFill>
              <a:srgbClr val="5FBD7D"/>
            </a:solidFill>
          </p:spPr>
        </p:sp>
      </p:grpSp>
      <p:grpSp>
        <p:nvGrpSpPr>
          <p:cNvPr id="35" name="Group 35"/>
          <p:cNvGrpSpPr/>
          <p:nvPr/>
        </p:nvGrpSpPr>
        <p:grpSpPr>
          <a:xfrm>
            <a:off x="10346079" y="7352670"/>
            <a:ext cx="601128" cy="601128"/>
            <a:chOff x="0" y="0"/>
            <a:chExt cx="2311400" cy="2311400"/>
          </a:xfrm>
        </p:grpSpPr>
        <p:sp>
          <p:nvSpPr>
            <p:cNvPr id="36" name="Freeform 36"/>
            <p:cNvSpPr/>
            <p:nvPr/>
          </p:nvSpPr>
          <p:spPr>
            <a:xfrm>
              <a:off x="0" y="0"/>
              <a:ext cx="2311400" cy="2311400"/>
            </a:xfrm>
            <a:custGeom>
              <a:avLst/>
              <a:gdLst/>
              <a:ahLst/>
              <a:cxnLst/>
              <a:rect l="l" t="t" r="r" b="b"/>
              <a:pathLst>
                <a:path w="2311400" h="2311400">
                  <a:moveTo>
                    <a:pt x="2006600" y="0"/>
                  </a:moveTo>
                  <a:lnTo>
                    <a:pt x="304800" y="0"/>
                  </a:lnTo>
                  <a:cubicBezTo>
                    <a:pt x="135890" y="0"/>
                    <a:pt x="0" y="135890"/>
                    <a:pt x="0" y="304800"/>
                  </a:cubicBezTo>
                  <a:lnTo>
                    <a:pt x="0" y="2006600"/>
                  </a:lnTo>
                  <a:cubicBezTo>
                    <a:pt x="0" y="2175510"/>
                    <a:pt x="135890" y="2311400"/>
                    <a:pt x="304800" y="2311400"/>
                  </a:cubicBezTo>
                  <a:lnTo>
                    <a:pt x="2006600" y="2311400"/>
                  </a:lnTo>
                  <a:cubicBezTo>
                    <a:pt x="2175510" y="2311400"/>
                    <a:pt x="2311400" y="2175510"/>
                    <a:pt x="2311400" y="2006600"/>
                  </a:cubicBezTo>
                  <a:lnTo>
                    <a:pt x="2311400" y="304800"/>
                  </a:lnTo>
                  <a:cubicBezTo>
                    <a:pt x="2311400" y="135890"/>
                    <a:pt x="2175510" y="0"/>
                    <a:pt x="2006600" y="0"/>
                  </a:cubicBezTo>
                  <a:close/>
                </a:path>
              </a:pathLst>
            </a:custGeom>
            <a:solidFill>
              <a:srgbClr val="F1F7F7"/>
            </a:solidFill>
          </p:spPr>
        </p:sp>
      </p:grpSp>
      <p:sp>
        <p:nvSpPr>
          <p:cNvPr id="37" name="TextBox 37"/>
          <p:cNvSpPr txBox="1"/>
          <p:nvPr/>
        </p:nvSpPr>
        <p:spPr>
          <a:xfrm>
            <a:off x="2330697" y="1298476"/>
            <a:ext cx="5847367" cy="558511"/>
          </a:xfrm>
          <a:prstGeom prst="rect">
            <a:avLst/>
          </a:prstGeom>
        </p:spPr>
        <p:txBody>
          <a:bodyPr lIns="0" tIns="0" rIns="0" bIns="0" rtlCol="0" anchor="t">
            <a:spAutoFit/>
          </a:bodyPr>
          <a:lstStyle/>
          <a:p>
            <a:pPr marL="0" lvl="1" indent="0">
              <a:lnSpc>
                <a:spcPts val="4557"/>
              </a:lnSpc>
              <a:spcBef>
                <a:spcPct val="0"/>
              </a:spcBef>
            </a:pPr>
            <a:r>
              <a:rPr lang="en-US" sz="3255">
                <a:solidFill>
                  <a:srgbClr val="FFFFFF"/>
                </a:solidFill>
                <a:latin typeface="Barlow Semi-Bold"/>
              </a:rPr>
              <a:t>Dynamic Volunteer Team</a:t>
            </a:r>
          </a:p>
        </p:txBody>
      </p:sp>
      <p:sp>
        <p:nvSpPr>
          <p:cNvPr id="38" name="TextBox 38"/>
          <p:cNvSpPr txBox="1"/>
          <p:nvPr/>
        </p:nvSpPr>
        <p:spPr>
          <a:xfrm>
            <a:off x="1900069" y="2380542"/>
            <a:ext cx="6832298" cy="1142855"/>
          </a:xfrm>
          <a:prstGeom prst="rect">
            <a:avLst/>
          </a:prstGeom>
        </p:spPr>
        <p:txBody>
          <a:bodyPr lIns="0" tIns="0" rIns="0" bIns="0" rtlCol="0" anchor="t">
            <a:spAutoFit/>
          </a:bodyPr>
          <a:lstStyle/>
          <a:p>
            <a:pPr marL="0" lvl="0" indent="0" algn="just">
              <a:lnSpc>
                <a:spcPts val="3101"/>
              </a:lnSpc>
              <a:spcBef>
                <a:spcPct val="0"/>
              </a:spcBef>
            </a:pPr>
            <a:r>
              <a:rPr lang="en-US" sz="2067" spc="107">
                <a:solidFill>
                  <a:srgbClr val="FFFFFF"/>
                </a:solidFill>
                <a:latin typeface="Barlow SemiCondensed Bold"/>
              </a:rPr>
              <a:t>Blossom engaged 12 women volunteers from South Asian communities, each with lived experiences, cultural competence, and respect within their communities.</a:t>
            </a:r>
          </a:p>
        </p:txBody>
      </p:sp>
      <p:sp>
        <p:nvSpPr>
          <p:cNvPr id="39" name="TextBox 39"/>
          <p:cNvSpPr txBox="1"/>
          <p:nvPr/>
        </p:nvSpPr>
        <p:spPr>
          <a:xfrm>
            <a:off x="1520867" y="1323808"/>
            <a:ext cx="535591" cy="431650"/>
          </a:xfrm>
          <a:prstGeom prst="rect">
            <a:avLst/>
          </a:prstGeom>
        </p:spPr>
        <p:txBody>
          <a:bodyPr lIns="0" tIns="0" rIns="0" bIns="0" rtlCol="0" anchor="t">
            <a:spAutoFit/>
          </a:bodyPr>
          <a:lstStyle/>
          <a:p>
            <a:pPr algn="ctr">
              <a:lnSpc>
                <a:spcPts val="3484"/>
              </a:lnSpc>
            </a:pPr>
            <a:r>
              <a:rPr lang="en-US" sz="2489">
                <a:solidFill>
                  <a:srgbClr val="FFFFFF"/>
                </a:solidFill>
                <a:latin typeface="Barlow Bold"/>
              </a:rPr>
              <a:t>1.</a:t>
            </a:r>
          </a:p>
        </p:txBody>
      </p:sp>
      <p:sp>
        <p:nvSpPr>
          <p:cNvPr id="40" name="TextBox 40"/>
          <p:cNvSpPr txBox="1"/>
          <p:nvPr/>
        </p:nvSpPr>
        <p:spPr>
          <a:xfrm>
            <a:off x="2590406" y="4418029"/>
            <a:ext cx="5847367" cy="558511"/>
          </a:xfrm>
          <a:prstGeom prst="rect">
            <a:avLst/>
          </a:prstGeom>
        </p:spPr>
        <p:txBody>
          <a:bodyPr lIns="0" tIns="0" rIns="0" bIns="0" rtlCol="0" anchor="t">
            <a:spAutoFit/>
          </a:bodyPr>
          <a:lstStyle/>
          <a:p>
            <a:pPr marL="0" lvl="1" indent="0">
              <a:lnSpc>
                <a:spcPts val="4557"/>
              </a:lnSpc>
              <a:spcBef>
                <a:spcPct val="0"/>
              </a:spcBef>
            </a:pPr>
            <a:r>
              <a:rPr lang="en-US" sz="3255">
                <a:solidFill>
                  <a:srgbClr val="FFFFFF"/>
                </a:solidFill>
                <a:latin typeface="Barlow Semi-Bold"/>
              </a:rPr>
              <a:t>Community Connectors</a:t>
            </a:r>
          </a:p>
        </p:txBody>
      </p:sp>
      <p:sp>
        <p:nvSpPr>
          <p:cNvPr id="41" name="TextBox 41"/>
          <p:cNvSpPr txBox="1"/>
          <p:nvPr/>
        </p:nvSpPr>
        <p:spPr>
          <a:xfrm>
            <a:off x="2266446" y="5333538"/>
            <a:ext cx="6366784" cy="1545424"/>
          </a:xfrm>
          <a:prstGeom prst="rect">
            <a:avLst/>
          </a:prstGeom>
        </p:spPr>
        <p:txBody>
          <a:bodyPr lIns="0" tIns="0" rIns="0" bIns="0" rtlCol="0" anchor="t">
            <a:spAutoFit/>
          </a:bodyPr>
          <a:lstStyle/>
          <a:p>
            <a:pPr marL="0" lvl="0" indent="0" algn="just">
              <a:lnSpc>
                <a:spcPts val="3159"/>
              </a:lnSpc>
              <a:spcBef>
                <a:spcPct val="0"/>
              </a:spcBef>
            </a:pPr>
            <a:r>
              <a:rPr lang="en-US" sz="2106" spc="109">
                <a:solidFill>
                  <a:srgbClr val="FFFFFF"/>
                </a:solidFill>
                <a:latin typeface="Barlow SemiCondensed Bold"/>
              </a:rPr>
              <a:t>Volunteers had direct access to faith and community organizations, establishing a vital link between Blossom and the heart of South Asian communities.</a:t>
            </a:r>
          </a:p>
        </p:txBody>
      </p:sp>
      <p:sp>
        <p:nvSpPr>
          <p:cNvPr id="42" name="TextBox 42"/>
          <p:cNvSpPr txBox="1"/>
          <p:nvPr/>
        </p:nvSpPr>
        <p:spPr>
          <a:xfrm>
            <a:off x="1730855" y="4443361"/>
            <a:ext cx="535591" cy="431650"/>
          </a:xfrm>
          <a:prstGeom prst="rect">
            <a:avLst/>
          </a:prstGeom>
        </p:spPr>
        <p:txBody>
          <a:bodyPr lIns="0" tIns="0" rIns="0" bIns="0" rtlCol="0" anchor="t">
            <a:spAutoFit/>
          </a:bodyPr>
          <a:lstStyle/>
          <a:p>
            <a:pPr algn="ctr">
              <a:lnSpc>
                <a:spcPts val="3484"/>
              </a:lnSpc>
            </a:pPr>
            <a:r>
              <a:rPr lang="en-US" sz="2489">
                <a:solidFill>
                  <a:srgbClr val="FFFFFF"/>
                </a:solidFill>
                <a:latin typeface="Barlow Bold"/>
              </a:rPr>
              <a:t>2.</a:t>
            </a:r>
          </a:p>
        </p:txBody>
      </p:sp>
      <p:sp>
        <p:nvSpPr>
          <p:cNvPr id="43" name="TextBox 43"/>
          <p:cNvSpPr txBox="1"/>
          <p:nvPr/>
        </p:nvSpPr>
        <p:spPr>
          <a:xfrm>
            <a:off x="10919606" y="1320230"/>
            <a:ext cx="5528828" cy="511090"/>
          </a:xfrm>
          <a:prstGeom prst="rect">
            <a:avLst/>
          </a:prstGeom>
        </p:spPr>
        <p:txBody>
          <a:bodyPr lIns="0" tIns="0" rIns="0" bIns="0" rtlCol="0" anchor="t">
            <a:spAutoFit/>
          </a:bodyPr>
          <a:lstStyle/>
          <a:p>
            <a:pPr marL="0" lvl="1" indent="0">
              <a:lnSpc>
                <a:spcPts val="4155"/>
              </a:lnSpc>
              <a:spcBef>
                <a:spcPct val="0"/>
              </a:spcBef>
            </a:pPr>
            <a:r>
              <a:rPr lang="en-US" sz="2967">
                <a:solidFill>
                  <a:srgbClr val="FFFFFF"/>
                </a:solidFill>
                <a:latin typeface="Barlow Semi-Bold"/>
              </a:rPr>
              <a:t>Manor Park Saifi Centre Meetings</a:t>
            </a:r>
          </a:p>
        </p:txBody>
      </p:sp>
      <p:sp>
        <p:nvSpPr>
          <p:cNvPr id="44" name="TextBox 44"/>
          <p:cNvSpPr txBox="1"/>
          <p:nvPr/>
        </p:nvSpPr>
        <p:spPr>
          <a:xfrm>
            <a:off x="10546704" y="2223858"/>
            <a:ext cx="6749049" cy="1103838"/>
          </a:xfrm>
          <a:prstGeom prst="rect">
            <a:avLst/>
          </a:prstGeom>
        </p:spPr>
        <p:txBody>
          <a:bodyPr lIns="0" tIns="0" rIns="0" bIns="0" rtlCol="0" anchor="t">
            <a:spAutoFit/>
          </a:bodyPr>
          <a:lstStyle/>
          <a:p>
            <a:pPr marL="0" lvl="0" indent="0" algn="just">
              <a:lnSpc>
                <a:spcPts val="2989"/>
              </a:lnSpc>
              <a:spcBef>
                <a:spcPct val="0"/>
              </a:spcBef>
            </a:pPr>
            <a:r>
              <a:rPr lang="en-US" sz="1992" spc="103">
                <a:solidFill>
                  <a:srgbClr val="FFFFFF"/>
                </a:solidFill>
                <a:latin typeface="Barlow SemiCondensed Bold"/>
              </a:rPr>
              <a:t>The dedicated volunteer team met weekly at the Saifi Centre in Manor Park, fostering a supportive environment for feedback, idea exchange, and overcoming challenges.</a:t>
            </a:r>
          </a:p>
        </p:txBody>
      </p:sp>
      <p:sp>
        <p:nvSpPr>
          <p:cNvPr id="45" name="TextBox 45"/>
          <p:cNvSpPr txBox="1"/>
          <p:nvPr/>
        </p:nvSpPr>
        <p:spPr>
          <a:xfrm>
            <a:off x="10168860" y="1262427"/>
            <a:ext cx="535591" cy="431650"/>
          </a:xfrm>
          <a:prstGeom prst="rect">
            <a:avLst/>
          </a:prstGeom>
        </p:spPr>
        <p:txBody>
          <a:bodyPr lIns="0" tIns="0" rIns="0" bIns="0" rtlCol="0" anchor="t">
            <a:spAutoFit/>
          </a:bodyPr>
          <a:lstStyle/>
          <a:p>
            <a:pPr algn="ctr">
              <a:lnSpc>
                <a:spcPts val="3484"/>
              </a:lnSpc>
            </a:pPr>
            <a:r>
              <a:rPr lang="en-US" sz="2489">
                <a:solidFill>
                  <a:srgbClr val="FFFFFF"/>
                </a:solidFill>
                <a:latin typeface="Barlow Bold"/>
              </a:rPr>
              <a:t>4.</a:t>
            </a:r>
          </a:p>
        </p:txBody>
      </p:sp>
      <p:sp>
        <p:nvSpPr>
          <p:cNvPr id="46" name="TextBox 46"/>
          <p:cNvSpPr txBox="1"/>
          <p:nvPr/>
        </p:nvSpPr>
        <p:spPr>
          <a:xfrm>
            <a:off x="11111355" y="4245374"/>
            <a:ext cx="5847367" cy="558511"/>
          </a:xfrm>
          <a:prstGeom prst="rect">
            <a:avLst/>
          </a:prstGeom>
        </p:spPr>
        <p:txBody>
          <a:bodyPr lIns="0" tIns="0" rIns="0" bIns="0" rtlCol="0" anchor="t">
            <a:spAutoFit/>
          </a:bodyPr>
          <a:lstStyle/>
          <a:p>
            <a:pPr marL="0" lvl="1" indent="0">
              <a:lnSpc>
                <a:spcPts val="4557"/>
              </a:lnSpc>
              <a:spcBef>
                <a:spcPct val="0"/>
              </a:spcBef>
            </a:pPr>
            <a:r>
              <a:rPr lang="en-US" sz="3255">
                <a:solidFill>
                  <a:srgbClr val="FFFFFF"/>
                </a:solidFill>
                <a:latin typeface="Barlow Semi-Bold"/>
              </a:rPr>
              <a:t>Collaborative Group Sessions</a:t>
            </a:r>
          </a:p>
        </p:txBody>
      </p:sp>
      <p:sp>
        <p:nvSpPr>
          <p:cNvPr id="47" name="TextBox 47"/>
          <p:cNvSpPr txBox="1"/>
          <p:nvPr/>
        </p:nvSpPr>
        <p:spPr>
          <a:xfrm>
            <a:off x="10378847" y="4254899"/>
            <a:ext cx="535591" cy="431650"/>
          </a:xfrm>
          <a:prstGeom prst="rect">
            <a:avLst/>
          </a:prstGeom>
        </p:spPr>
        <p:txBody>
          <a:bodyPr lIns="0" tIns="0" rIns="0" bIns="0" rtlCol="0" anchor="t">
            <a:spAutoFit/>
          </a:bodyPr>
          <a:lstStyle/>
          <a:p>
            <a:pPr algn="ctr">
              <a:lnSpc>
                <a:spcPts val="3484"/>
              </a:lnSpc>
            </a:pPr>
            <a:r>
              <a:rPr lang="en-US" sz="2489">
                <a:solidFill>
                  <a:srgbClr val="FFFFFF"/>
                </a:solidFill>
                <a:latin typeface="Barlow Bold"/>
              </a:rPr>
              <a:t>5.</a:t>
            </a:r>
          </a:p>
        </p:txBody>
      </p:sp>
      <p:sp>
        <p:nvSpPr>
          <p:cNvPr id="48" name="TextBox 48"/>
          <p:cNvSpPr txBox="1"/>
          <p:nvPr/>
        </p:nvSpPr>
        <p:spPr>
          <a:xfrm>
            <a:off x="11225155" y="7385124"/>
            <a:ext cx="5774412" cy="479071"/>
          </a:xfrm>
          <a:prstGeom prst="rect">
            <a:avLst/>
          </a:prstGeom>
        </p:spPr>
        <p:txBody>
          <a:bodyPr lIns="0" tIns="0" rIns="0" bIns="0" rtlCol="0" anchor="t">
            <a:spAutoFit/>
          </a:bodyPr>
          <a:lstStyle/>
          <a:p>
            <a:pPr marL="0" lvl="1" indent="0">
              <a:lnSpc>
                <a:spcPts val="3887"/>
              </a:lnSpc>
              <a:spcBef>
                <a:spcPct val="0"/>
              </a:spcBef>
            </a:pPr>
            <a:r>
              <a:rPr lang="en-US" sz="2776">
                <a:solidFill>
                  <a:srgbClr val="FFFFFF"/>
                </a:solidFill>
                <a:latin typeface="Barlow Semi-Bold"/>
              </a:rPr>
              <a:t>Ongoing Support and Empowerment</a:t>
            </a:r>
          </a:p>
        </p:txBody>
      </p:sp>
      <p:sp>
        <p:nvSpPr>
          <p:cNvPr id="49" name="TextBox 49"/>
          <p:cNvSpPr txBox="1"/>
          <p:nvPr/>
        </p:nvSpPr>
        <p:spPr>
          <a:xfrm>
            <a:off x="10704451" y="8252044"/>
            <a:ext cx="6763579" cy="1189364"/>
          </a:xfrm>
          <a:prstGeom prst="rect">
            <a:avLst/>
          </a:prstGeom>
        </p:spPr>
        <p:txBody>
          <a:bodyPr lIns="0" tIns="0" rIns="0" bIns="0" rtlCol="0" anchor="t">
            <a:spAutoFit/>
          </a:bodyPr>
          <a:lstStyle/>
          <a:p>
            <a:pPr marL="0" lvl="0" indent="0" algn="just">
              <a:lnSpc>
                <a:spcPts val="2441"/>
              </a:lnSpc>
              <a:spcBef>
                <a:spcPct val="0"/>
              </a:spcBef>
            </a:pPr>
            <a:r>
              <a:rPr lang="en-US" sz="1627" spc="84">
                <a:solidFill>
                  <a:srgbClr val="FFFFFF"/>
                </a:solidFill>
                <a:latin typeface="Barlow SemiCondensed Bold"/>
              </a:rPr>
              <a:t>Blossom's commitment to continuous improvement and providing a supportive community for volunteers underscored the organisation's dedication to addressing diverse mental health needs within South Asian communities in Newham.</a:t>
            </a:r>
          </a:p>
        </p:txBody>
      </p:sp>
      <p:sp>
        <p:nvSpPr>
          <p:cNvPr id="50" name="TextBox 50"/>
          <p:cNvSpPr txBox="1"/>
          <p:nvPr/>
        </p:nvSpPr>
        <p:spPr>
          <a:xfrm>
            <a:off x="10378847" y="7365973"/>
            <a:ext cx="535591" cy="431650"/>
          </a:xfrm>
          <a:prstGeom prst="rect">
            <a:avLst/>
          </a:prstGeom>
        </p:spPr>
        <p:txBody>
          <a:bodyPr lIns="0" tIns="0" rIns="0" bIns="0" rtlCol="0" anchor="t">
            <a:spAutoFit/>
          </a:bodyPr>
          <a:lstStyle/>
          <a:p>
            <a:pPr algn="ctr">
              <a:lnSpc>
                <a:spcPts val="3484"/>
              </a:lnSpc>
            </a:pPr>
            <a:r>
              <a:rPr lang="en-US" sz="2489">
                <a:solidFill>
                  <a:srgbClr val="FFFFFF"/>
                </a:solidFill>
                <a:latin typeface="Barlow Bold"/>
              </a:rPr>
              <a:t>6.</a:t>
            </a:r>
          </a:p>
        </p:txBody>
      </p:sp>
      <p:grpSp>
        <p:nvGrpSpPr>
          <p:cNvPr id="51" name="Group 51"/>
          <p:cNvGrpSpPr/>
          <p:nvPr/>
        </p:nvGrpSpPr>
        <p:grpSpPr>
          <a:xfrm>
            <a:off x="1983318" y="7694201"/>
            <a:ext cx="7131313" cy="2017677"/>
            <a:chOff x="0" y="0"/>
            <a:chExt cx="1961759" cy="555045"/>
          </a:xfrm>
        </p:grpSpPr>
        <p:sp>
          <p:nvSpPr>
            <p:cNvPr id="52" name="Freeform 52"/>
            <p:cNvSpPr/>
            <p:nvPr/>
          </p:nvSpPr>
          <p:spPr>
            <a:xfrm>
              <a:off x="0" y="0"/>
              <a:ext cx="1961760" cy="555045"/>
            </a:xfrm>
            <a:custGeom>
              <a:avLst/>
              <a:gdLst/>
              <a:ahLst/>
              <a:cxnLst/>
              <a:rect l="l" t="t" r="r" b="b"/>
              <a:pathLst>
                <a:path w="1961760" h="555045">
                  <a:moveTo>
                    <a:pt x="0" y="0"/>
                  </a:moveTo>
                  <a:lnTo>
                    <a:pt x="1961760" y="0"/>
                  </a:lnTo>
                  <a:lnTo>
                    <a:pt x="1961760" y="555045"/>
                  </a:lnTo>
                  <a:lnTo>
                    <a:pt x="0" y="555045"/>
                  </a:lnTo>
                  <a:close/>
                </a:path>
              </a:pathLst>
            </a:custGeom>
            <a:solidFill>
              <a:srgbClr val="000000">
                <a:alpha val="0"/>
              </a:srgbClr>
            </a:solidFill>
            <a:ln w="28575" cap="sq">
              <a:solidFill>
                <a:srgbClr val="525252"/>
              </a:solidFill>
              <a:prstDash val="dash"/>
              <a:miter/>
            </a:ln>
          </p:spPr>
        </p:sp>
        <p:sp>
          <p:nvSpPr>
            <p:cNvPr id="53" name="TextBox 53"/>
            <p:cNvSpPr txBox="1"/>
            <p:nvPr/>
          </p:nvSpPr>
          <p:spPr>
            <a:xfrm>
              <a:off x="0" y="-47625"/>
              <a:ext cx="1961759" cy="602670"/>
            </a:xfrm>
            <a:prstGeom prst="rect">
              <a:avLst/>
            </a:prstGeom>
          </p:spPr>
          <p:txBody>
            <a:bodyPr lIns="50800" tIns="50800" rIns="50800" bIns="50800" rtlCol="0" anchor="ctr"/>
            <a:lstStyle/>
            <a:p>
              <a:pPr algn="ctr">
                <a:lnSpc>
                  <a:spcPts val="3079"/>
                </a:lnSpc>
              </a:pPr>
              <a:endParaRPr/>
            </a:p>
          </p:txBody>
        </p:sp>
      </p:grpSp>
      <p:grpSp>
        <p:nvGrpSpPr>
          <p:cNvPr id="54" name="Group 54"/>
          <p:cNvGrpSpPr/>
          <p:nvPr/>
        </p:nvGrpSpPr>
        <p:grpSpPr>
          <a:xfrm>
            <a:off x="1618546" y="7387717"/>
            <a:ext cx="6886202" cy="1039581"/>
            <a:chOff x="0" y="0"/>
            <a:chExt cx="17053193" cy="2574449"/>
          </a:xfrm>
        </p:grpSpPr>
        <p:sp>
          <p:nvSpPr>
            <p:cNvPr id="55" name="Freeform 55"/>
            <p:cNvSpPr/>
            <p:nvPr/>
          </p:nvSpPr>
          <p:spPr>
            <a:xfrm>
              <a:off x="0" y="0"/>
              <a:ext cx="17053193" cy="2574449"/>
            </a:xfrm>
            <a:custGeom>
              <a:avLst/>
              <a:gdLst/>
              <a:ahLst/>
              <a:cxnLst/>
              <a:rect l="l" t="t" r="r" b="b"/>
              <a:pathLst>
                <a:path w="17053193" h="2574449">
                  <a:moveTo>
                    <a:pt x="16748393" y="0"/>
                  </a:moveTo>
                  <a:lnTo>
                    <a:pt x="304800" y="0"/>
                  </a:lnTo>
                  <a:cubicBezTo>
                    <a:pt x="135890" y="0"/>
                    <a:pt x="0" y="135890"/>
                    <a:pt x="0" y="304800"/>
                  </a:cubicBezTo>
                  <a:lnTo>
                    <a:pt x="0" y="2269649"/>
                  </a:lnTo>
                  <a:cubicBezTo>
                    <a:pt x="0" y="2438559"/>
                    <a:pt x="135890" y="2574449"/>
                    <a:pt x="304800" y="2574449"/>
                  </a:cubicBezTo>
                  <a:lnTo>
                    <a:pt x="16748393" y="2574449"/>
                  </a:lnTo>
                  <a:cubicBezTo>
                    <a:pt x="16917302" y="2574449"/>
                    <a:pt x="17053193" y="2438559"/>
                    <a:pt x="17053193" y="2269649"/>
                  </a:cubicBezTo>
                  <a:lnTo>
                    <a:pt x="17053193" y="304800"/>
                  </a:lnTo>
                  <a:cubicBezTo>
                    <a:pt x="17053193" y="135890"/>
                    <a:pt x="16917302" y="0"/>
                    <a:pt x="16748393" y="0"/>
                  </a:cubicBezTo>
                  <a:close/>
                </a:path>
              </a:pathLst>
            </a:custGeom>
            <a:solidFill>
              <a:srgbClr val="D9704A"/>
            </a:solidFill>
          </p:spPr>
        </p:sp>
      </p:grpSp>
      <p:grpSp>
        <p:nvGrpSpPr>
          <p:cNvPr id="56" name="Group 56"/>
          <p:cNvGrpSpPr/>
          <p:nvPr/>
        </p:nvGrpSpPr>
        <p:grpSpPr>
          <a:xfrm>
            <a:off x="1782693" y="7553833"/>
            <a:ext cx="601128" cy="601128"/>
            <a:chOff x="0" y="0"/>
            <a:chExt cx="2311400" cy="2311400"/>
          </a:xfrm>
        </p:grpSpPr>
        <p:sp>
          <p:nvSpPr>
            <p:cNvPr id="57" name="Freeform 57"/>
            <p:cNvSpPr/>
            <p:nvPr/>
          </p:nvSpPr>
          <p:spPr>
            <a:xfrm>
              <a:off x="0" y="0"/>
              <a:ext cx="2311400" cy="2311400"/>
            </a:xfrm>
            <a:custGeom>
              <a:avLst/>
              <a:gdLst/>
              <a:ahLst/>
              <a:cxnLst/>
              <a:rect l="l" t="t" r="r" b="b"/>
              <a:pathLst>
                <a:path w="2311400" h="2311400">
                  <a:moveTo>
                    <a:pt x="2006600" y="0"/>
                  </a:moveTo>
                  <a:lnTo>
                    <a:pt x="304800" y="0"/>
                  </a:lnTo>
                  <a:cubicBezTo>
                    <a:pt x="135890" y="0"/>
                    <a:pt x="0" y="135890"/>
                    <a:pt x="0" y="304800"/>
                  </a:cubicBezTo>
                  <a:lnTo>
                    <a:pt x="0" y="2006600"/>
                  </a:lnTo>
                  <a:cubicBezTo>
                    <a:pt x="0" y="2175510"/>
                    <a:pt x="135890" y="2311400"/>
                    <a:pt x="304800" y="2311400"/>
                  </a:cubicBezTo>
                  <a:lnTo>
                    <a:pt x="2006600" y="2311400"/>
                  </a:lnTo>
                  <a:cubicBezTo>
                    <a:pt x="2175510" y="2311400"/>
                    <a:pt x="2311400" y="2175510"/>
                    <a:pt x="2311400" y="2006600"/>
                  </a:cubicBezTo>
                  <a:lnTo>
                    <a:pt x="2311400" y="304800"/>
                  </a:lnTo>
                  <a:cubicBezTo>
                    <a:pt x="2311400" y="135890"/>
                    <a:pt x="2175510" y="0"/>
                    <a:pt x="2006600" y="0"/>
                  </a:cubicBezTo>
                  <a:close/>
                </a:path>
              </a:pathLst>
            </a:custGeom>
            <a:solidFill>
              <a:srgbClr val="F1F7F7"/>
            </a:solidFill>
          </p:spPr>
        </p:sp>
      </p:grpSp>
      <p:sp>
        <p:nvSpPr>
          <p:cNvPr id="58" name="TextBox 58"/>
          <p:cNvSpPr txBox="1"/>
          <p:nvPr/>
        </p:nvSpPr>
        <p:spPr>
          <a:xfrm>
            <a:off x="2590406" y="7580643"/>
            <a:ext cx="5737724" cy="574318"/>
          </a:xfrm>
          <a:prstGeom prst="rect">
            <a:avLst/>
          </a:prstGeom>
        </p:spPr>
        <p:txBody>
          <a:bodyPr lIns="0" tIns="0" rIns="0" bIns="0" rtlCol="0" anchor="t">
            <a:spAutoFit/>
          </a:bodyPr>
          <a:lstStyle/>
          <a:p>
            <a:pPr marL="0" lvl="1" indent="0">
              <a:lnSpc>
                <a:spcPts val="4691"/>
              </a:lnSpc>
              <a:spcBef>
                <a:spcPct val="0"/>
              </a:spcBef>
            </a:pPr>
            <a:r>
              <a:rPr lang="en-US" sz="3350">
                <a:solidFill>
                  <a:srgbClr val="FFFFFF"/>
                </a:solidFill>
                <a:latin typeface="Barlow Semi-Bold"/>
              </a:rPr>
              <a:t>Strategic Outreach Locations</a:t>
            </a:r>
          </a:p>
        </p:txBody>
      </p:sp>
      <p:sp>
        <p:nvSpPr>
          <p:cNvPr id="59" name="TextBox 59"/>
          <p:cNvSpPr txBox="1"/>
          <p:nvPr/>
        </p:nvSpPr>
        <p:spPr>
          <a:xfrm>
            <a:off x="2089843" y="8574238"/>
            <a:ext cx="6749049" cy="936477"/>
          </a:xfrm>
          <a:prstGeom prst="rect">
            <a:avLst/>
          </a:prstGeom>
        </p:spPr>
        <p:txBody>
          <a:bodyPr lIns="0" tIns="0" rIns="0" bIns="0" rtlCol="0" anchor="t">
            <a:spAutoFit/>
          </a:bodyPr>
          <a:lstStyle/>
          <a:p>
            <a:pPr marL="0" lvl="0" indent="0" algn="just">
              <a:lnSpc>
                <a:spcPts val="2572"/>
              </a:lnSpc>
              <a:spcBef>
                <a:spcPct val="0"/>
              </a:spcBef>
            </a:pPr>
            <a:r>
              <a:rPr lang="en-US" sz="1714" spc="89">
                <a:solidFill>
                  <a:srgbClr val="FFFFFF"/>
                </a:solidFill>
                <a:latin typeface="Barlow SemiCondensed Bold"/>
              </a:rPr>
              <a:t>Targeted interactions were conducted in familiar spaces like shopping centers, beauty salons, and community events (weddings, birthdays) where the volunteers were well-known and trusted.</a:t>
            </a:r>
          </a:p>
        </p:txBody>
      </p:sp>
      <p:sp>
        <p:nvSpPr>
          <p:cNvPr id="60" name="TextBox 60"/>
          <p:cNvSpPr txBox="1"/>
          <p:nvPr/>
        </p:nvSpPr>
        <p:spPr>
          <a:xfrm>
            <a:off x="1815462" y="7567136"/>
            <a:ext cx="535591" cy="431650"/>
          </a:xfrm>
          <a:prstGeom prst="rect">
            <a:avLst/>
          </a:prstGeom>
        </p:spPr>
        <p:txBody>
          <a:bodyPr lIns="0" tIns="0" rIns="0" bIns="0" rtlCol="0" anchor="t">
            <a:spAutoFit/>
          </a:bodyPr>
          <a:lstStyle/>
          <a:p>
            <a:pPr algn="ctr">
              <a:lnSpc>
                <a:spcPts val="3484"/>
              </a:lnSpc>
            </a:pPr>
            <a:r>
              <a:rPr lang="en-US" sz="2489">
                <a:solidFill>
                  <a:srgbClr val="FFFFFF"/>
                </a:solidFill>
                <a:latin typeface="Barlow Bold"/>
              </a:rPr>
              <a:t>3.</a:t>
            </a:r>
          </a:p>
        </p:txBody>
      </p:sp>
      <p:sp>
        <p:nvSpPr>
          <p:cNvPr id="61" name="TextBox 61"/>
          <p:cNvSpPr txBox="1"/>
          <p:nvPr/>
        </p:nvSpPr>
        <p:spPr>
          <a:xfrm>
            <a:off x="10704451" y="5073245"/>
            <a:ext cx="6821387" cy="1061580"/>
          </a:xfrm>
          <a:prstGeom prst="rect">
            <a:avLst/>
          </a:prstGeom>
        </p:spPr>
        <p:txBody>
          <a:bodyPr lIns="0" tIns="0" rIns="0" bIns="0" rtlCol="0" anchor="t">
            <a:spAutoFit/>
          </a:bodyPr>
          <a:lstStyle/>
          <a:p>
            <a:pPr marL="0" lvl="0" indent="0" algn="just">
              <a:lnSpc>
                <a:spcPts val="2836"/>
              </a:lnSpc>
              <a:spcBef>
                <a:spcPct val="0"/>
              </a:spcBef>
            </a:pPr>
            <a:r>
              <a:rPr lang="en-US" sz="1891" spc="98">
                <a:solidFill>
                  <a:srgbClr val="FFFFFF"/>
                </a:solidFill>
                <a:latin typeface="Barlow SemiCondensed Bold"/>
              </a:rPr>
              <a:t>Regular gatherings at the Saifi Centre facilitated constructive discussions, skill-sharing, and collective problem-solving to enhance the effectiveness of outreach efforts.</a:t>
            </a:r>
          </a:p>
        </p:txBody>
      </p:sp>
      <p:sp>
        <p:nvSpPr>
          <p:cNvPr id="62" name="TextBox 62"/>
          <p:cNvSpPr txBox="1"/>
          <p:nvPr/>
        </p:nvSpPr>
        <p:spPr>
          <a:xfrm rot="5400000">
            <a:off x="-2792146" y="4694796"/>
            <a:ext cx="7061890" cy="1060451"/>
          </a:xfrm>
          <a:prstGeom prst="rect">
            <a:avLst/>
          </a:prstGeom>
        </p:spPr>
        <p:txBody>
          <a:bodyPr lIns="0" tIns="0" rIns="0" bIns="0" rtlCol="0" anchor="t">
            <a:spAutoFit/>
          </a:bodyPr>
          <a:lstStyle/>
          <a:p>
            <a:pPr algn="ctr">
              <a:lnSpc>
                <a:spcPts val="8000"/>
              </a:lnSpc>
            </a:pPr>
            <a:r>
              <a:rPr lang="en-US" sz="8000">
                <a:solidFill>
                  <a:srgbClr val="FFFFFF"/>
                </a:solidFill>
                <a:latin typeface="Hammersmith One"/>
              </a:rPr>
              <a:t>OUR TEAM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3049"/>
        </a:solidFill>
        <a:effectLst/>
      </p:bgPr>
    </p:bg>
    <p:spTree>
      <p:nvGrpSpPr>
        <p:cNvPr id="1" name=""/>
        <p:cNvGrpSpPr/>
        <p:nvPr/>
      </p:nvGrpSpPr>
      <p:grpSpPr>
        <a:xfrm>
          <a:off x="0" y="0"/>
          <a:ext cx="0" cy="0"/>
          <a:chOff x="0" y="0"/>
          <a:chExt cx="0" cy="0"/>
        </a:xfrm>
      </p:grpSpPr>
      <p:sp>
        <p:nvSpPr>
          <p:cNvPr id="2" name="Freeform 2"/>
          <p:cNvSpPr/>
          <p:nvPr/>
        </p:nvSpPr>
        <p:spPr>
          <a:xfrm>
            <a:off x="5307519" y="3544167"/>
            <a:ext cx="837092" cy="837092"/>
          </a:xfrm>
          <a:custGeom>
            <a:avLst/>
            <a:gdLst/>
            <a:ahLst/>
            <a:cxnLst/>
            <a:rect l="l" t="t" r="r" b="b"/>
            <a:pathLst>
              <a:path w="837092" h="837092">
                <a:moveTo>
                  <a:pt x="0" y="0"/>
                </a:moveTo>
                <a:lnTo>
                  <a:pt x="837092" y="0"/>
                </a:lnTo>
                <a:lnTo>
                  <a:pt x="837092" y="837091"/>
                </a:lnTo>
                <a:lnTo>
                  <a:pt x="0" y="837091"/>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7591656" y="2988481"/>
            <a:ext cx="2259744" cy="1788022"/>
          </a:xfrm>
          <a:custGeom>
            <a:avLst/>
            <a:gdLst/>
            <a:ahLst/>
            <a:cxnLst/>
            <a:rect l="l" t="t" r="r" b="b"/>
            <a:pathLst>
              <a:path w="2259744" h="1788022">
                <a:moveTo>
                  <a:pt x="0" y="0"/>
                </a:moveTo>
                <a:lnTo>
                  <a:pt x="2259743" y="0"/>
                </a:lnTo>
                <a:lnTo>
                  <a:pt x="2259743" y="1788022"/>
                </a:lnTo>
                <a:lnTo>
                  <a:pt x="0" y="1788022"/>
                </a:lnTo>
                <a:lnTo>
                  <a:pt x="0" y="0"/>
                </a:lnTo>
                <a:close/>
              </a:path>
            </a:pathLst>
          </a:custGeom>
          <a:blipFill>
            <a:blip r:embed="rId4" cstate="print">
              <a:alphaModFix amt="15000"/>
              <a:extLst>
                <a:ext uri="{96DAC541-7B7A-43D3-8B79-37D633B846F1}">
                  <asvg:svgBlip xmlns:asvg="http://schemas.microsoft.com/office/drawing/2016/SVG/main" xmlns="" r:embed="rId5"/>
                </a:ext>
              </a:extLst>
            </a:blip>
            <a:stretch>
              <a:fillRect/>
            </a:stretch>
          </a:blipFill>
        </p:spPr>
      </p:sp>
      <p:sp>
        <p:nvSpPr>
          <p:cNvPr id="4" name="AutoShape 4"/>
          <p:cNvSpPr/>
          <p:nvPr/>
        </p:nvSpPr>
        <p:spPr>
          <a:xfrm>
            <a:off x="8928743" y="3547879"/>
            <a:ext cx="804852" cy="0"/>
          </a:xfrm>
          <a:prstGeom prst="line">
            <a:avLst/>
          </a:prstGeom>
          <a:ln w="28575" cap="flat">
            <a:solidFill>
              <a:srgbClr val="3C5679"/>
            </a:solidFill>
            <a:prstDash val="sysDash"/>
            <a:headEnd type="oval" w="lg" len="lg"/>
            <a:tailEnd type="none" w="sm" len="sm"/>
          </a:ln>
        </p:spPr>
      </p:sp>
      <p:sp>
        <p:nvSpPr>
          <p:cNvPr id="5" name="AutoShape 5"/>
          <p:cNvSpPr/>
          <p:nvPr/>
        </p:nvSpPr>
        <p:spPr>
          <a:xfrm>
            <a:off x="7261559" y="5666532"/>
            <a:ext cx="2434896" cy="0"/>
          </a:xfrm>
          <a:prstGeom prst="line">
            <a:avLst/>
          </a:prstGeom>
          <a:ln w="28575" cap="flat">
            <a:solidFill>
              <a:srgbClr val="3C5679"/>
            </a:solidFill>
            <a:prstDash val="sysDash"/>
            <a:headEnd type="oval" w="lg" len="lg"/>
            <a:tailEnd type="none" w="sm" len="sm"/>
          </a:ln>
        </p:spPr>
      </p:sp>
      <p:sp>
        <p:nvSpPr>
          <p:cNvPr id="6" name="Freeform 6"/>
          <p:cNvSpPr/>
          <p:nvPr/>
        </p:nvSpPr>
        <p:spPr>
          <a:xfrm>
            <a:off x="6461784" y="5025192"/>
            <a:ext cx="2259744" cy="1788022"/>
          </a:xfrm>
          <a:custGeom>
            <a:avLst/>
            <a:gdLst/>
            <a:ahLst/>
            <a:cxnLst/>
            <a:rect l="l" t="t" r="r" b="b"/>
            <a:pathLst>
              <a:path w="2259744" h="1788022">
                <a:moveTo>
                  <a:pt x="0" y="0"/>
                </a:moveTo>
                <a:lnTo>
                  <a:pt x="2259744" y="0"/>
                </a:lnTo>
                <a:lnTo>
                  <a:pt x="2259744" y="1788023"/>
                </a:lnTo>
                <a:lnTo>
                  <a:pt x="0" y="1788023"/>
                </a:lnTo>
                <a:lnTo>
                  <a:pt x="0" y="0"/>
                </a:lnTo>
                <a:close/>
              </a:path>
            </a:pathLst>
          </a:custGeom>
          <a:blipFill>
            <a:blip r:embed="rId4" cstate="print">
              <a:alphaModFix amt="15000"/>
              <a:extLst>
                <a:ext uri="{96DAC541-7B7A-43D3-8B79-37D633B846F1}">
                  <asvg:svgBlip xmlns:asvg="http://schemas.microsoft.com/office/drawing/2016/SVG/main" xmlns="" r:embed="rId5"/>
                </a:ext>
              </a:extLst>
            </a:blip>
            <a:stretch>
              <a:fillRect/>
            </a:stretch>
          </a:blipFill>
        </p:spPr>
      </p:sp>
      <p:sp>
        <p:nvSpPr>
          <p:cNvPr id="7" name="AutoShape 7"/>
          <p:cNvSpPr/>
          <p:nvPr/>
        </p:nvSpPr>
        <p:spPr>
          <a:xfrm>
            <a:off x="8928743" y="8142925"/>
            <a:ext cx="767712" cy="0"/>
          </a:xfrm>
          <a:prstGeom prst="line">
            <a:avLst/>
          </a:prstGeom>
          <a:ln w="28575" cap="flat">
            <a:solidFill>
              <a:srgbClr val="3C5679"/>
            </a:solidFill>
            <a:prstDash val="sysDash"/>
            <a:headEnd type="oval" w="lg" len="lg"/>
            <a:tailEnd type="none" w="sm" len="sm"/>
          </a:ln>
        </p:spPr>
      </p:sp>
      <p:sp>
        <p:nvSpPr>
          <p:cNvPr id="8" name="Freeform 8"/>
          <p:cNvSpPr/>
          <p:nvPr/>
        </p:nvSpPr>
        <p:spPr>
          <a:xfrm>
            <a:off x="7482782" y="7470278"/>
            <a:ext cx="2259744" cy="1788022"/>
          </a:xfrm>
          <a:custGeom>
            <a:avLst/>
            <a:gdLst/>
            <a:ahLst/>
            <a:cxnLst/>
            <a:rect l="l" t="t" r="r" b="b"/>
            <a:pathLst>
              <a:path w="2259744" h="1788022">
                <a:moveTo>
                  <a:pt x="0" y="0"/>
                </a:moveTo>
                <a:lnTo>
                  <a:pt x="2259744" y="0"/>
                </a:lnTo>
                <a:lnTo>
                  <a:pt x="2259744" y="1788022"/>
                </a:lnTo>
                <a:lnTo>
                  <a:pt x="0" y="1788022"/>
                </a:lnTo>
                <a:lnTo>
                  <a:pt x="0" y="0"/>
                </a:lnTo>
                <a:close/>
              </a:path>
            </a:pathLst>
          </a:custGeom>
          <a:blipFill>
            <a:blip r:embed="rId4" cstate="print">
              <a:alphaModFix amt="15000"/>
              <a:extLst>
                <a:ext uri="{96DAC541-7B7A-43D3-8B79-37D633B846F1}">
                  <asvg:svgBlip xmlns:asvg="http://schemas.microsoft.com/office/drawing/2016/SVG/main" xmlns="" r:embed="rId5"/>
                </a:ext>
              </a:extLst>
            </a:blip>
            <a:stretch>
              <a:fillRect/>
            </a:stretch>
          </a:blipFill>
        </p:spPr>
      </p:sp>
      <p:sp>
        <p:nvSpPr>
          <p:cNvPr id="9" name="Freeform 9"/>
          <p:cNvSpPr/>
          <p:nvPr/>
        </p:nvSpPr>
        <p:spPr>
          <a:xfrm>
            <a:off x="10132497" y="6556185"/>
            <a:ext cx="2259744" cy="1788022"/>
          </a:xfrm>
          <a:custGeom>
            <a:avLst/>
            <a:gdLst/>
            <a:ahLst/>
            <a:cxnLst/>
            <a:rect l="l" t="t" r="r" b="b"/>
            <a:pathLst>
              <a:path w="2259744" h="1788022">
                <a:moveTo>
                  <a:pt x="0" y="0"/>
                </a:moveTo>
                <a:lnTo>
                  <a:pt x="2259744" y="0"/>
                </a:lnTo>
                <a:lnTo>
                  <a:pt x="2259744" y="1788022"/>
                </a:lnTo>
                <a:lnTo>
                  <a:pt x="0" y="1788022"/>
                </a:lnTo>
                <a:lnTo>
                  <a:pt x="0" y="0"/>
                </a:lnTo>
                <a:close/>
              </a:path>
            </a:pathLst>
          </a:custGeom>
          <a:blipFill>
            <a:blip r:embed="rId4" cstate="print">
              <a:alphaModFix amt="15000"/>
              <a:extLst>
                <a:ext uri="{96DAC541-7B7A-43D3-8B79-37D633B846F1}">
                  <asvg:svgBlip xmlns:asvg="http://schemas.microsoft.com/office/drawing/2016/SVG/main" xmlns="" r:embed="rId5"/>
                </a:ext>
              </a:extLst>
            </a:blip>
            <a:stretch>
              <a:fillRect/>
            </a:stretch>
          </a:blipFill>
        </p:spPr>
      </p:sp>
      <p:sp>
        <p:nvSpPr>
          <p:cNvPr id="10" name="AutoShape 10"/>
          <p:cNvSpPr/>
          <p:nvPr/>
        </p:nvSpPr>
        <p:spPr>
          <a:xfrm>
            <a:off x="9687170" y="4305944"/>
            <a:ext cx="1980043" cy="0"/>
          </a:xfrm>
          <a:prstGeom prst="line">
            <a:avLst/>
          </a:prstGeom>
          <a:ln w="28575" cap="flat">
            <a:solidFill>
              <a:srgbClr val="3C5679"/>
            </a:solidFill>
            <a:prstDash val="sysDash"/>
            <a:headEnd type="none" w="sm" len="sm"/>
            <a:tailEnd type="oval" w="lg" len="lg"/>
          </a:ln>
        </p:spPr>
      </p:sp>
      <p:sp>
        <p:nvSpPr>
          <p:cNvPr id="11" name="Freeform 11"/>
          <p:cNvSpPr/>
          <p:nvPr/>
        </p:nvSpPr>
        <p:spPr>
          <a:xfrm>
            <a:off x="10132497" y="3746546"/>
            <a:ext cx="2259744" cy="1788022"/>
          </a:xfrm>
          <a:custGeom>
            <a:avLst/>
            <a:gdLst/>
            <a:ahLst/>
            <a:cxnLst/>
            <a:rect l="l" t="t" r="r" b="b"/>
            <a:pathLst>
              <a:path w="2259744" h="1788022">
                <a:moveTo>
                  <a:pt x="0" y="0"/>
                </a:moveTo>
                <a:lnTo>
                  <a:pt x="2259744" y="0"/>
                </a:lnTo>
                <a:lnTo>
                  <a:pt x="2259744" y="1788022"/>
                </a:lnTo>
                <a:lnTo>
                  <a:pt x="0" y="1788022"/>
                </a:lnTo>
                <a:lnTo>
                  <a:pt x="0" y="0"/>
                </a:lnTo>
                <a:close/>
              </a:path>
            </a:pathLst>
          </a:custGeom>
          <a:blipFill>
            <a:blip r:embed="rId4" cstate="print">
              <a:alphaModFix amt="15000"/>
              <a:extLst>
                <a:ext uri="{96DAC541-7B7A-43D3-8B79-37D633B846F1}">
                  <asvg:svgBlip xmlns:asvg="http://schemas.microsoft.com/office/drawing/2016/SVG/main" xmlns="" r:embed="rId5"/>
                </a:ext>
              </a:extLst>
            </a:blip>
            <a:stretch>
              <a:fillRect/>
            </a:stretch>
          </a:blipFill>
        </p:spPr>
      </p:sp>
      <p:sp>
        <p:nvSpPr>
          <p:cNvPr id="12" name="AutoShape 12"/>
          <p:cNvSpPr/>
          <p:nvPr/>
        </p:nvSpPr>
        <p:spPr>
          <a:xfrm flipV="1">
            <a:off x="9710383" y="3547879"/>
            <a:ext cx="0" cy="4618259"/>
          </a:xfrm>
          <a:prstGeom prst="line">
            <a:avLst/>
          </a:prstGeom>
          <a:ln w="28575" cap="flat">
            <a:solidFill>
              <a:srgbClr val="3C5679"/>
            </a:solidFill>
            <a:prstDash val="lgDash"/>
            <a:headEnd type="none" w="sm" len="sm"/>
            <a:tailEnd type="none" w="sm" len="sm"/>
          </a:ln>
        </p:spPr>
      </p:sp>
      <p:sp>
        <p:nvSpPr>
          <p:cNvPr id="13" name="AutoShape 13"/>
          <p:cNvSpPr/>
          <p:nvPr/>
        </p:nvSpPr>
        <p:spPr>
          <a:xfrm>
            <a:off x="9687170" y="7048530"/>
            <a:ext cx="1697054" cy="0"/>
          </a:xfrm>
          <a:prstGeom prst="line">
            <a:avLst/>
          </a:prstGeom>
          <a:ln w="28575" cap="flat">
            <a:solidFill>
              <a:srgbClr val="3C5679"/>
            </a:solidFill>
            <a:prstDash val="sysDash"/>
            <a:headEnd type="none" w="sm" len="sm"/>
            <a:tailEnd type="oval" w="lg" len="lg"/>
          </a:ln>
        </p:spPr>
      </p:sp>
      <p:grpSp>
        <p:nvGrpSpPr>
          <p:cNvPr id="14" name="Group 14"/>
          <p:cNvGrpSpPr/>
          <p:nvPr/>
        </p:nvGrpSpPr>
        <p:grpSpPr>
          <a:xfrm>
            <a:off x="7741665" y="2869077"/>
            <a:ext cx="1498284" cy="1357603"/>
            <a:chOff x="0" y="0"/>
            <a:chExt cx="2550919" cy="2311400"/>
          </a:xfrm>
        </p:grpSpPr>
        <p:sp>
          <p:nvSpPr>
            <p:cNvPr id="15" name="Freeform 15"/>
            <p:cNvSpPr/>
            <p:nvPr/>
          </p:nvSpPr>
          <p:spPr>
            <a:xfrm>
              <a:off x="0" y="0"/>
              <a:ext cx="2550919" cy="2311400"/>
            </a:xfrm>
            <a:custGeom>
              <a:avLst/>
              <a:gdLst/>
              <a:ahLst/>
              <a:cxnLst/>
              <a:rect l="l" t="t" r="r" b="b"/>
              <a:pathLst>
                <a:path w="2550919" h="2311400">
                  <a:moveTo>
                    <a:pt x="2246119" y="0"/>
                  </a:moveTo>
                  <a:lnTo>
                    <a:pt x="304800" y="0"/>
                  </a:lnTo>
                  <a:cubicBezTo>
                    <a:pt x="135890" y="0"/>
                    <a:pt x="0" y="135890"/>
                    <a:pt x="0" y="304800"/>
                  </a:cubicBezTo>
                  <a:lnTo>
                    <a:pt x="0" y="2006600"/>
                  </a:lnTo>
                  <a:cubicBezTo>
                    <a:pt x="0" y="2175510"/>
                    <a:pt x="135890" y="2311400"/>
                    <a:pt x="304800" y="2311400"/>
                  </a:cubicBezTo>
                  <a:lnTo>
                    <a:pt x="2246119" y="2311400"/>
                  </a:lnTo>
                  <a:cubicBezTo>
                    <a:pt x="2415029" y="2311400"/>
                    <a:pt x="2550919" y="2175510"/>
                    <a:pt x="2550919" y="2006600"/>
                  </a:cubicBezTo>
                  <a:lnTo>
                    <a:pt x="2550919" y="304800"/>
                  </a:lnTo>
                  <a:cubicBezTo>
                    <a:pt x="2550919" y="135890"/>
                    <a:pt x="2415029" y="0"/>
                    <a:pt x="2246119" y="0"/>
                  </a:cubicBezTo>
                  <a:close/>
                </a:path>
              </a:pathLst>
            </a:custGeom>
            <a:solidFill>
              <a:srgbClr val="D62828"/>
            </a:solidFill>
          </p:spPr>
        </p:sp>
      </p:grpSp>
      <p:grpSp>
        <p:nvGrpSpPr>
          <p:cNvPr id="16" name="Group 16"/>
          <p:cNvGrpSpPr/>
          <p:nvPr/>
        </p:nvGrpSpPr>
        <p:grpSpPr>
          <a:xfrm>
            <a:off x="10349099" y="3533951"/>
            <a:ext cx="1498284" cy="1357603"/>
            <a:chOff x="0" y="0"/>
            <a:chExt cx="2550919" cy="2311400"/>
          </a:xfrm>
        </p:grpSpPr>
        <p:sp>
          <p:nvSpPr>
            <p:cNvPr id="17" name="Freeform 17"/>
            <p:cNvSpPr/>
            <p:nvPr/>
          </p:nvSpPr>
          <p:spPr>
            <a:xfrm>
              <a:off x="0" y="0"/>
              <a:ext cx="2550919" cy="2311400"/>
            </a:xfrm>
            <a:custGeom>
              <a:avLst/>
              <a:gdLst/>
              <a:ahLst/>
              <a:cxnLst/>
              <a:rect l="l" t="t" r="r" b="b"/>
              <a:pathLst>
                <a:path w="2550919" h="2311400">
                  <a:moveTo>
                    <a:pt x="2246119" y="0"/>
                  </a:moveTo>
                  <a:lnTo>
                    <a:pt x="304800" y="0"/>
                  </a:lnTo>
                  <a:cubicBezTo>
                    <a:pt x="135890" y="0"/>
                    <a:pt x="0" y="135890"/>
                    <a:pt x="0" y="304800"/>
                  </a:cubicBezTo>
                  <a:lnTo>
                    <a:pt x="0" y="2006600"/>
                  </a:lnTo>
                  <a:cubicBezTo>
                    <a:pt x="0" y="2175510"/>
                    <a:pt x="135890" y="2311400"/>
                    <a:pt x="304800" y="2311400"/>
                  </a:cubicBezTo>
                  <a:lnTo>
                    <a:pt x="2246119" y="2311400"/>
                  </a:lnTo>
                  <a:cubicBezTo>
                    <a:pt x="2415029" y="2311400"/>
                    <a:pt x="2550919" y="2175510"/>
                    <a:pt x="2550919" y="2006600"/>
                  </a:cubicBezTo>
                  <a:lnTo>
                    <a:pt x="2550919" y="304800"/>
                  </a:lnTo>
                  <a:cubicBezTo>
                    <a:pt x="2550919" y="135890"/>
                    <a:pt x="2415029" y="0"/>
                    <a:pt x="2246119" y="0"/>
                  </a:cubicBezTo>
                  <a:close/>
                </a:path>
              </a:pathLst>
            </a:custGeom>
            <a:solidFill>
              <a:srgbClr val="D62828"/>
            </a:solidFill>
          </p:spPr>
        </p:sp>
      </p:grpSp>
      <p:grpSp>
        <p:nvGrpSpPr>
          <p:cNvPr id="18" name="Group 18"/>
          <p:cNvGrpSpPr/>
          <p:nvPr/>
        </p:nvGrpSpPr>
        <p:grpSpPr>
          <a:xfrm>
            <a:off x="6733640" y="4953089"/>
            <a:ext cx="1498284" cy="1357603"/>
            <a:chOff x="0" y="0"/>
            <a:chExt cx="2550919" cy="2311400"/>
          </a:xfrm>
        </p:grpSpPr>
        <p:sp>
          <p:nvSpPr>
            <p:cNvPr id="19" name="Freeform 19"/>
            <p:cNvSpPr/>
            <p:nvPr/>
          </p:nvSpPr>
          <p:spPr>
            <a:xfrm>
              <a:off x="0" y="0"/>
              <a:ext cx="2550919" cy="2311400"/>
            </a:xfrm>
            <a:custGeom>
              <a:avLst/>
              <a:gdLst/>
              <a:ahLst/>
              <a:cxnLst/>
              <a:rect l="l" t="t" r="r" b="b"/>
              <a:pathLst>
                <a:path w="2550919" h="2311400">
                  <a:moveTo>
                    <a:pt x="2246119" y="0"/>
                  </a:moveTo>
                  <a:lnTo>
                    <a:pt x="304800" y="0"/>
                  </a:lnTo>
                  <a:cubicBezTo>
                    <a:pt x="135890" y="0"/>
                    <a:pt x="0" y="135890"/>
                    <a:pt x="0" y="304800"/>
                  </a:cubicBezTo>
                  <a:lnTo>
                    <a:pt x="0" y="2006600"/>
                  </a:lnTo>
                  <a:cubicBezTo>
                    <a:pt x="0" y="2175510"/>
                    <a:pt x="135890" y="2311400"/>
                    <a:pt x="304800" y="2311400"/>
                  </a:cubicBezTo>
                  <a:lnTo>
                    <a:pt x="2246119" y="2311400"/>
                  </a:lnTo>
                  <a:cubicBezTo>
                    <a:pt x="2415029" y="2311400"/>
                    <a:pt x="2550919" y="2175510"/>
                    <a:pt x="2550919" y="2006600"/>
                  </a:cubicBezTo>
                  <a:lnTo>
                    <a:pt x="2550919" y="304800"/>
                  </a:lnTo>
                  <a:cubicBezTo>
                    <a:pt x="2550919" y="135890"/>
                    <a:pt x="2415029" y="0"/>
                    <a:pt x="2246119" y="0"/>
                  </a:cubicBezTo>
                  <a:close/>
                </a:path>
              </a:pathLst>
            </a:custGeom>
            <a:solidFill>
              <a:srgbClr val="D62828"/>
            </a:solidFill>
          </p:spPr>
        </p:sp>
      </p:grpSp>
      <p:grpSp>
        <p:nvGrpSpPr>
          <p:cNvPr id="20" name="Group 20"/>
          <p:cNvGrpSpPr/>
          <p:nvPr/>
        </p:nvGrpSpPr>
        <p:grpSpPr>
          <a:xfrm>
            <a:off x="7741665" y="7450196"/>
            <a:ext cx="1498284" cy="1357603"/>
            <a:chOff x="0" y="0"/>
            <a:chExt cx="2550919" cy="2311400"/>
          </a:xfrm>
        </p:grpSpPr>
        <p:sp>
          <p:nvSpPr>
            <p:cNvPr id="21" name="Freeform 21"/>
            <p:cNvSpPr/>
            <p:nvPr/>
          </p:nvSpPr>
          <p:spPr>
            <a:xfrm>
              <a:off x="0" y="0"/>
              <a:ext cx="2550919" cy="2311400"/>
            </a:xfrm>
            <a:custGeom>
              <a:avLst/>
              <a:gdLst/>
              <a:ahLst/>
              <a:cxnLst/>
              <a:rect l="l" t="t" r="r" b="b"/>
              <a:pathLst>
                <a:path w="2550919" h="2311400">
                  <a:moveTo>
                    <a:pt x="2246119" y="0"/>
                  </a:moveTo>
                  <a:lnTo>
                    <a:pt x="304800" y="0"/>
                  </a:lnTo>
                  <a:cubicBezTo>
                    <a:pt x="135890" y="0"/>
                    <a:pt x="0" y="135890"/>
                    <a:pt x="0" y="304800"/>
                  </a:cubicBezTo>
                  <a:lnTo>
                    <a:pt x="0" y="2006600"/>
                  </a:lnTo>
                  <a:cubicBezTo>
                    <a:pt x="0" y="2175510"/>
                    <a:pt x="135890" y="2311400"/>
                    <a:pt x="304800" y="2311400"/>
                  </a:cubicBezTo>
                  <a:lnTo>
                    <a:pt x="2246119" y="2311400"/>
                  </a:lnTo>
                  <a:cubicBezTo>
                    <a:pt x="2415029" y="2311400"/>
                    <a:pt x="2550919" y="2175510"/>
                    <a:pt x="2550919" y="2006600"/>
                  </a:cubicBezTo>
                  <a:lnTo>
                    <a:pt x="2550919" y="304800"/>
                  </a:lnTo>
                  <a:cubicBezTo>
                    <a:pt x="2550919" y="135890"/>
                    <a:pt x="2415029" y="0"/>
                    <a:pt x="2246119" y="0"/>
                  </a:cubicBezTo>
                  <a:close/>
                </a:path>
              </a:pathLst>
            </a:custGeom>
            <a:solidFill>
              <a:srgbClr val="D62828"/>
            </a:solidFill>
          </p:spPr>
        </p:sp>
      </p:grpSp>
      <p:grpSp>
        <p:nvGrpSpPr>
          <p:cNvPr id="22" name="Group 22"/>
          <p:cNvGrpSpPr/>
          <p:nvPr/>
        </p:nvGrpSpPr>
        <p:grpSpPr>
          <a:xfrm>
            <a:off x="10349099" y="6355801"/>
            <a:ext cx="1498284" cy="1357603"/>
            <a:chOff x="0" y="0"/>
            <a:chExt cx="2550919" cy="2311400"/>
          </a:xfrm>
        </p:grpSpPr>
        <p:sp>
          <p:nvSpPr>
            <p:cNvPr id="23" name="Freeform 23"/>
            <p:cNvSpPr/>
            <p:nvPr/>
          </p:nvSpPr>
          <p:spPr>
            <a:xfrm>
              <a:off x="0" y="0"/>
              <a:ext cx="2550919" cy="2311400"/>
            </a:xfrm>
            <a:custGeom>
              <a:avLst/>
              <a:gdLst/>
              <a:ahLst/>
              <a:cxnLst/>
              <a:rect l="l" t="t" r="r" b="b"/>
              <a:pathLst>
                <a:path w="2550919" h="2311400">
                  <a:moveTo>
                    <a:pt x="2246119" y="0"/>
                  </a:moveTo>
                  <a:lnTo>
                    <a:pt x="304800" y="0"/>
                  </a:lnTo>
                  <a:cubicBezTo>
                    <a:pt x="135890" y="0"/>
                    <a:pt x="0" y="135890"/>
                    <a:pt x="0" y="304800"/>
                  </a:cubicBezTo>
                  <a:lnTo>
                    <a:pt x="0" y="2006600"/>
                  </a:lnTo>
                  <a:cubicBezTo>
                    <a:pt x="0" y="2175510"/>
                    <a:pt x="135890" y="2311400"/>
                    <a:pt x="304800" y="2311400"/>
                  </a:cubicBezTo>
                  <a:lnTo>
                    <a:pt x="2246119" y="2311400"/>
                  </a:lnTo>
                  <a:cubicBezTo>
                    <a:pt x="2415029" y="2311400"/>
                    <a:pt x="2550919" y="2175510"/>
                    <a:pt x="2550919" y="2006600"/>
                  </a:cubicBezTo>
                  <a:lnTo>
                    <a:pt x="2550919" y="304800"/>
                  </a:lnTo>
                  <a:cubicBezTo>
                    <a:pt x="2550919" y="135890"/>
                    <a:pt x="2415029" y="0"/>
                    <a:pt x="2246119" y="0"/>
                  </a:cubicBezTo>
                  <a:close/>
                </a:path>
              </a:pathLst>
            </a:custGeom>
            <a:solidFill>
              <a:srgbClr val="D62828"/>
            </a:solidFill>
          </p:spPr>
        </p:sp>
      </p:grpSp>
      <p:sp>
        <p:nvSpPr>
          <p:cNvPr id="24" name="TextBox 24"/>
          <p:cNvSpPr txBox="1"/>
          <p:nvPr/>
        </p:nvSpPr>
        <p:spPr>
          <a:xfrm>
            <a:off x="1261451" y="4913783"/>
            <a:ext cx="4883160" cy="1898153"/>
          </a:xfrm>
          <a:prstGeom prst="rect">
            <a:avLst/>
          </a:prstGeom>
        </p:spPr>
        <p:txBody>
          <a:bodyPr lIns="0" tIns="0" rIns="0" bIns="0" rtlCol="0" anchor="t">
            <a:spAutoFit/>
          </a:bodyPr>
          <a:lstStyle/>
          <a:p>
            <a:pPr marL="0" lvl="1" indent="0">
              <a:lnSpc>
                <a:spcPts val="3002"/>
              </a:lnSpc>
              <a:spcBef>
                <a:spcPct val="0"/>
              </a:spcBef>
            </a:pPr>
            <a:r>
              <a:rPr lang="en-US" sz="2144">
                <a:solidFill>
                  <a:srgbClr val="FFFFFF"/>
                </a:solidFill>
                <a:latin typeface="Canva Sans"/>
              </a:rPr>
              <a:t>Aimed to understand the challenges and perceptions related to mental health within this community, with a focus on cultural perspectives and awareness.</a:t>
            </a:r>
          </a:p>
        </p:txBody>
      </p:sp>
      <p:sp>
        <p:nvSpPr>
          <p:cNvPr id="25" name="TextBox 25"/>
          <p:cNvSpPr txBox="1"/>
          <p:nvPr/>
        </p:nvSpPr>
        <p:spPr>
          <a:xfrm>
            <a:off x="1579069" y="7605443"/>
            <a:ext cx="5521822" cy="1517153"/>
          </a:xfrm>
          <a:prstGeom prst="rect">
            <a:avLst/>
          </a:prstGeom>
        </p:spPr>
        <p:txBody>
          <a:bodyPr lIns="0" tIns="0" rIns="0" bIns="0" rtlCol="0" anchor="t">
            <a:spAutoFit/>
          </a:bodyPr>
          <a:lstStyle/>
          <a:p>
            <a:pPr marL="0" lvl="1" indent="0">
              <a:lnSpc>
                <a:spcPts val="3002"/>
              </a:lnSpc>
              <a:spcBef>
                <a:spcPct val="0"/>
              </a:spcBef>
            </a:pPr>
            <a:r>
              <a:rPr lang="en-US" sz="2144">
                <a:solidFill>
                  <a:srgbClr val="FFFFFF"/>
                </a:solidFill>
                <a:latin typeface="Canva Sans"/>
              </a:rPr>
              <a:t>Explored personal information, mental health definitions, past support experiences, and barriers to accessing mental health services.</a:t>
            </a:r>
          </a:p>
        </p:txBody>
      </p:sp>
      <p:sp>
        <p:nvSpPr>
          <p:cNvPr id="26" name="TextBox 26"/>
          <p:cNvSpPr txBox="1"/>
          <p:nvPr/>
        </p:nvSpPr>
        <p:spPr>
          <a:xfrm>
            <a:off x="12239570" y="3698921"/>
            <a:ext cx="5600444" cy="1517153"/>
          </a:xfrm>
          <a:prstGeom prst="rect">
            <a:avLst/>
          </a:prstGeom>
        </p:spPr>
        <p:txBody>
          <a:bodyPr lIns="0" tIns="0" rIns="0" bIns="0" rtlCol="0" anchor="t">
            <a:spAutoFit/>
          </a:bodyPr>
          <a:lstStyle/>
          <a:p>
            <a:pPr marL="0" lvl="1" indent="0">
              <a:lnSpc>
                <a:spcPts val="3002"/>
              </a:lnSpc>
              <a:spcBef>
                <a:spcPct val="0"/>
              </a:spcBef>
            </a:pPr>
            <a:r>
              <a:rPr lang="en-US" sz="2144">
                <a:solidFill>
                  <a:srgbClr val="FFFFFF"/>
                </a:solidFill>
                <a:latin typeface="Canva Sans"/>
              </a:rPr>
              <a:t>Obtained insights on the impact of cultural background, historical influences, and stigma on mental health perceptions and service utilization.</a:t>
            </a:r>
          </a:p>
        </p:txBody>
      </p:sp>
      <p:sp>
        <p:nvSpPr>
          <p:cNvPr id="27" name="TextBox 27"/>
          <p:cNvSpPr txBox="1"/>
          <p:nvPr/>
        </p:nvSpPr>
        <p:spPr>
          <a:xfrm>
            <a:off x="12392241" y="6443184"/>
            <a:ext cx="5491982" cy="1517153"/>
          </a:xfrm>
          <a:prstGeom prst="rect">
            <a:avLst/>
          </a:prstGeom>
        </p:spPr>
        <p:txBody>
          <a:bodyPr lIns="0" tIns="0" rIns="0" bIns="0" rtlCol="0" anchor="t">
            <a:spAutoFit/>
          </a:bodyPr>
          <a:lstStyle/>
          <a:p>
            <a:pPr marL="0" lvl="1" indent="0">
              <a:lnSpc>
                <a:spcPts val="3002"/>
              </a:lnSpc>
              <a:spcBef>
                <a:spcPct val="0"/>
              </a:spcBef>
            </a:pPr>
            <a:r>
              <a:rPr lang="en-US" sz="2144">
                <a:solidFill>
                  <a:srgbClr val="FFFFFF"/>
                </a:solidFill>
                <a:latin typeface="Canva Sans"/>
              </a:rPr>
              <a:t>Collected diverse perspectives on unaddressed mental health topics, providing valuable input for future interventions.</a:t>
            </a:r>
          </a:p>
        </p:txBody>
      </p:sp>
      <p:sp>
        <p:nvSpPr>
          <p:cNvPr id="28" name="TextBox 28"/>
          <p:cNvSpPr txBox="1"/>
          <p:nvPr/>
        </p:nvSpPr>
        <p:spPr>
          <a:xfrm>
            <a:off x="1911316" y="2676119"/>
            <a:ext cx="5327509" cy="1943302"/>
          </a:xfrm>
          <a:prstGeom prst="rect">
            <a:avLst/>
          </a:prstGeom>
        </p:spPr>
        <p:txBody>
          <a:bodyPr lIns="0" tIns="0" rIns="0" bIns="0" rtlCol="0" anchor="t">
            <a:spAutoFit/>
          </a:bodyPr>
          <a:lstStyle/>
          <a:p>
            <a:pPr>
              <a:lnSpc>
                <a:spcPts val="3138"/>
              </a:lnSpc>
            </a:pPr>
            <a:r>
              <a:rPr lang="en-US" sz="2242" spc="71">
                <a:solidFill>
                  <a:srgbClr val="FFFFFF"/>
                </a:solidFill>
                <a:latin typeface="Canva Sans"/>
              </a:rPr>
              <a:t>Conducted a comprehensive mental health survey targeting 450 South Asian women in Newham, spanning diverse age groups from 18 and above.</a:t>
            </a:r>
          </a:p>
        </p:txBody>
      </p:sp>
      <p:grpSp>
        <p:nvGrpSpPr>
          <p:cNvPr id="29" name="Group 29"/>
          <p:cNvGrpSpPr/>
          <p:nvPr/>
        </p:nvGrpSpPr>
        <p:grpSpPr>
          <a:xfrm>
            <a:off x="12204032" y="810360"/>
            <a:ext cx="5635982" cy="2538350"/>
            <a:chOff x="0" y="0"/>
            <a:chExt cx="8459470" cy="3810000"/>
          </a:xfrm>
        </p:grpSpPr>
        <p:sp>
          <p:nvSpPr>
            <p:cNvPr id="30" name="Freeform 30"/>
            <p:cNvSpPr/>
            <p:nvPr/>
          </p:nvSpPr>
          <p:spPr>
            <a:xfrm>
              <a:off x="0" y="0"/>
              <a:ext cx="8459470" cy="3808730"/>
            </a:xfrm>
            <a:custGeom>
              <a:avLst/>
              <a:gdLst/>
              <a:ahLst/>
              <a:cxnLst/>
              <a:rect l="l" t="t" r="r" b="b"/>
              <a:pathLst>
                <a:path w="8459470" h="3808730">
                  <a:moveTo>
                    <a:pt x="458470" y="0"/>
                  </a:moveTo>
                  <a:lnTo>
                    <a:pt x="8001000" y="0"/>
                  </a:lnTo>
                  <a:cubicBezTo>
                    <a:pt x="8255000" y="0"/>
                    <a:pt x="8459470" y="205740"/>
                    <a:pt x="8459470" y="458470"/>
                  </a:cubicBezTo>
                  <a:lnTo>
                    <a:pt x="8459470" y="2320290"/>
                  </a:lnTo>
                  <a:cubicBezTo>
                    <a:pt x="8459470" y="2451100"/>
                    <a:pt x="8403590" y="2576830"/>
                    <a:pt x="8304530" y="2663190"/>
                  </a:cubicBezTo>
                  <a:lnTo>
                    <a:pt x="7141210" y="3693160"/>
                  </a:lnTo>
                  <a:cubicBezTo>
                    <a:pt x="7057390" y="3768090"/>
                    <a:pt x="6949440" y="3808730"/>
                    <a:pt x="6836410" y="3808730"/>
                  </a:cubicBezTo>
                  <a:lnTo>
                    <a:pt x="3760470" y="3808730"/>
                  </a:lnTo>
                  <a:cubicBezTo>
                    <a:pt x="3506470" y="3808730"/>
                    <a:pt x="3302000" y="3602990"/>
                    <a:pt x="3302000" y="3350260"/>
                  </a:cubicBezTo>
                  <a:lnTo>
                    <a:pt x="3302000" y="3227070"/>
                  </a:lnTo>
                  <a:cubicBezTo>
                    <a:pt x="3302000" y="2973070"/>
                    <a:pt x="3096260" y="2768600"/>
                    <a:pt x="2843530" y="2768600"/>
                  </a:cubicBezTo>
                  <a:lnTo>
                    <a:pt x="458470" y="2768600"/>
                  </a:lnTo>
                  <a:cubicBezTo>
                    <a:pt x="205740" y="2768600"/>
                    <a:pt x="0" y="2562860"/>
                    <a:pt x="0" y="2310130"/>
                  </a:cubicBezTo>
                  <a:lnTo>
                    <a:pt x="0" y="458470"/>
                  </a:lnTo>
                  <a:cubicBezTo>
                    <a:pt x="0" y="205740"/>
                    <a:pt x="205740" y="0"/>
                    <a:pt x="458470" y="0"/>
                  </a:cubicBezTo>
                  <a:close/>
                </a:path>
              </a:pathLst>
            </a:custGeom>
            <a:blipFill>
              <a:blip r:embed="rId6"/>
              <a:stretch>
                <a:fillRect t="-12467" b="-12467"/>
              </a:stretch>
            </a:blipFill>
          </p:spPr>
        </p:sp>
      </p:grpSp>
      <p:sp>
        <p:nvSpPr>
          <p:cNvPr id="31" name="TextBox 31"/>
          <p:cNvSpPr txBox="1"/>
          <p:nvPr/>
        </p:nvSpPr>
        <p:spPr>
          <a:xfrm rot="5400000">
            <a:off x="-3189435" y="5401536"/>
            <a:ext cx="7742256" cy="588016"/>
          </a:xfrm>
          <a:prstGeom prst="rect">
            <a:avLst/>
          </a:prstGeom>
        </p:spPr>
        <p:txBody>
          <a:bodyPr lIns="0" tIns="0" rIns="0" bIns="0" rtlCol="0" anchor="t">
            <a:spAutoFit/>
          </a:bodyPr>
          <a:lstStyle/>
          <a:p>
            <a:pPr algn="ctr">
              <a:lnSpc>
                <a:spcPts val="4400"/>
              </a:lnSpc>
            </a:pPr>
            <a:r>
              <a:rPr lang="en-US" sz="4400">
                <a:solidFill>
                  <a:srgbClr val="FFFFFF"/>
                </a:solidFill>
                <a:latin typeface="Hammersmith One"/>
              </a:rPr>
              <a:t>THE SURVEY - WHAT WE DID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3049"/>
        </a:solidFill>
        <a:effectLst/>
      </p:bgPr>
    </p:bg>
    <p:spTree>
      <p:nvGrpSpPr>
        <p:cNvPr id="1" name=""/>
        <p:cNvGrpSpPr/>
        <p:nvPr/>
      </p:nvGrpSpPr>
      <p:grpSpPr>
        <a:xfrm>
          <a:off x="0" y="0"/>
          <a:ext cx="0" cy="0"/>
          <a:chOff x="0" y="0"/>
          <a:chExt cx="0" cy="0"/>
        </a:xfrm>
      </p:grpSpPr>
      <p:grpSp>
        <p:nvGrpSpPr>
          <p:cNvPr id="2" name="Group 2"/>
          <p:cNvGrpSpPr/>
          <p:nvPr/>
        </p:nvGrpSpPr>
        <p:grpSpPr>
          <a:xfrm>
            <a:off x="1458876" y="491262"/>
            <a:ext cx="16460222" cy="9089853"/>
            <a:chOff x="0" y="0"/>
            <a:chExt cx="21946962" cy="12119804"/>
          </a:xfrm>
        </p:grpSpPr>
        <p:grpSp>
          <p:nvGrpSpPr>
            <p:cNvPr id="3" name="Group 3"/>
            <p:cNvGrpSpPr/>
            <p:nvPr/>
          </p:nvGrpSpPr>
          <p:grpSpPr>
            <a:xfrm>
              <a:off x="0" y="6063427"/>
              <a:ext cx="4469360" cy="6056377"/>
              <a:chOff x="0" y="0"/>
              <a:chExt cx="888562" cy="1204080"/>
            </a:xfrm>
          </p:grpSpPr>
          <p:sp>
            <p:nvSpPr>
              <p:cNvPr id="4" name="Freeform 4"/>
              <p:cNvSpPr/>
              <p:nvPr/>
            </p:nvSpPr>
            <p:spPr>
              <a:xfrm>
                <a:off x="0" y="0"/>
                <a:ext cx="888562" cy="1204080"/>
              </a:xfrm>
              <a:custGeom>
                <a:avLst/>
                <a:gdLst/>
                <a:ahLst/>
                <a:cxnLst/>
                <a:rect l="l" t="t" r="r" b="b"/>
                <a:pathLst>
                  <a:path w="888562" h="1204080">
                    <a:moveTo>
                      <a:pt x="145410" y="0"/>
                    </a:moveTo>
                    <a:lnTo>
                      <a:pt x="743151" y="0"/>
                    </a:lnTo>
                    <a:cubicBezTo>
                      <a:pt x="781717" y="0"/>
                      <a:pt x="818702" y="15320"/>
                      <a:pt x="845972" y="42590"/>
                    </a:cubicBezTo>
                    <a:cubicBezTo>
                      <a:pt x="873242" y="69859"/>
                      <a:pt x="888562" y="106845"/>
                      <a:pt x="888562" y="145410"/>
                    </a:cubicBezTo>
                    <a:lnTo>
                      <a:pt x="888562" y="1058669"/>
                    </a:lnTo>
                    <a:cubicBezTo>
                      <a:pt x="888562" y="1138977"/>
                      <a:pt x="823459" y="1204080"/>
                      <a:pt x="743151" y="1204080"/>
                    </a:cubicBezTo>
                    <a:lnTo>
                      <a:pt x="145410" y="1204080"/>
                    </a:lnTo>
                    <a:cubicBezTo>
                      <a:pt x="106845" y="1204080"/>
                      <a:pt x="69859" y="1188760"/>
                      <a:pt x="42590" y="1161490"/>
                    </a:cubicBezTo>
                    <a:cubicBezTo>
                      <a:pt x="15320" y="1134220"/>
                      <a:pt x="0" y="1097235"/>
                      <a:pt x="0" y="1058669"/>
                    </a:cubicBezTo>
                    <a:lnTo>
                      <a:pt x="0" y="145410"/>
                    </a:lnTo>
                    <a:cubicBezTo>
                      <a:pt x="0" y="106845"/>
                      <a:pt x="15320" y="69859"/>
                      <a:pt x="42590" y="42590"/>
                    </a:cubicBezTo>
                    <a:cubicBezTo>
                      <a:pt x="69859" y="15320"/>
                      <a:pt x="106845" y="0"/>
                      <a:pt x="145410" y="0"/>
                    </a:cubicBezTo>
                    <a:close/>
                  </a:path>
                </a:pathLst>
              </a:custGeom>
              <a:solidFill>
                <a:srgbClr val="01AB59"/>
              </a:solidFill>
            </p:spPr>
          </p:sp>
          <p:sp>
            <p:nvSpPr>
              <p:cNvPr id="5" name="TextBox 5"/>
              <p:cNvSpPr txBox="1"/>
              <p:nvPr/>
            </p:nvSpPr>
            <p:spPr>
              <a:xfrm>
                <a:off x="0" y="-38100"/>
                <a:ext cx="888562" cy="1242180"/>
              </a:xfrm>
              <a:prstGeom prst="rect">
                <a:avLst/>
              </a:prstGeom>
            </p:spPr>
            <p:txBody>
              <a:bodyPr lIns="45696" tIns="45696" rIns="45696" bIns="45696" rtlCol="0" anchor="ctr"/>
              <a:lstStyle/>
              <a:p>
                <a:pPr algn="ctr">
                  <a:lnSpc>
                    <a:spcPts val="2756"/>
                  </a:lnSpc>
                </a:pPr>
                <a:endParaRPr/>
              </a:p>
            </p:txBody>
          </p:sp>
        </p:grpSp>
        <p:grpSp>
          <p:nvGrpSpPr>
            <p:cNvPr id="6" name="Group 6"/>
            <p:cNvGrpSpPr/>
            <p:nvPr/>
          </p:nvGrpSpPr>
          <p:grpSpPr>
            <a:xfrm>
              <a:off x="0" y="5413299"/>
              <a:ext cx="1310095" cy="4374584"/>
              <a:chOff x="0" y="0"/>
              <a:chExt cx="260463" cy="869719"/>
            </a:xfrm>
          </p:grpSpPr>
          <p:sp>
            <p:nvSpPr>
              <p:cNvPr id="7" name="Freeform 7"/>
              <p:cNvSpPr/>
              <p:nvPr/>
            </p:nvSpPr>
            <p:spPr>
              <a:xfrm>
                <a:off x="0" y="0"/>
                <a:ext cx="260463" cy="869719"/>
              </a:xfrm>
              <a:custGeom>
                <a:avLst/>
                <a:gdLst/>
                <a:ahLst/>
                <a:cxnLst/>
                <a:rect l="l" t="t" r="r" b="b"/>
                <a:pathLst>
                  <a:path w="260463" h="869719">
                    <a:moveTo>
                      <a:pt x="130231" y="0"/>
                    </a:moveTo>
                    <a:lnTo>
                      <a:pt x="130231" y="0"/>
                    </a:lnTo>
                    <a:cubicBezTo>
                      <a:pt x="202156" y="0"/>
                      <a:pt x="260463" y="58307"/>
                      <a:pt x="260463" y="130231"/>
                    </a:cubicBezTo>
                    <a:lnTo>
                      <a:pt x="260463" y="739488"/>
                    </a:lnTo>
                    <a:cubicBezTo>
                      <a:pt x="260463" y="774027"/>
                      <a:pt x="246742" y="807152"/>
                      <a:pt x="222319" y="831575"/>
                    </a:cubicBezTo>
                    <a:cubicBezTo>
                      <a:pt x="197896" y="855998"/>
                      <a:pt x="164771" y="869719"/>
                      <a:pt x="130231" y="869719"/>
                    </a:cubicBezTo>
                    <a:lnTo>
                      <a:pt x="130231" y="869719"/>
                    </a:lnTo>
                    <a:cubicBezTo>
                      <a:pt x="95692" y="869719"/>
                      <a:pt x="62567" y="855998"/>
                      <a:pt x="38144" y="831575"/>
                    </a:cubicBezTo>
                    <a:cubicBezTo>
                      <a:pt x="13721" y="807152"/>
                      <a:pt x="0" y="774027"/>
                      <a:pt x="0" y="739488"/>
                    </a:cubicBezTo>
                    <a:lnTo>
                      <a:pt x="0" y="130231"/>
                    </a:lnTo>
                    <a:cubicBezTo>
                      <a:pt x="0" y="95692"/>
                      <a:pt x="13721" y="62567"/>
                      <a:pt x="38144" y="38144"/>
                    </a:cubicBezTo>
                    <a:cubicBezTo>
                      <a:pt x="62567" y="13721"/>
                      <a:pt x="95692" y="0"/>
                      <a:pt x="130231" y="0"/>
                    </a:cubicBezTo>
                    <a:close/>
                  </a:path>
                </a:pathLst>
              </a:custGeom>
              <a:solidFill>
                <a:srgbClr val="01AB59"/>
              </a:solidFill>
            </p:spPr>
          </p:sp>
          <p:sp>
            <p:nvSpPr>
              <p:cNvPr id="8" name="TextBox 8"/>
              <p:cNvSpPr txBox="1"/>
              <p:nvPr/>
            </p:nvSpPr>
            <p:spPr>
              <a:xfrm>
                <a:off x="0" y="-38100"/>
                <a:ext cx="260463" cy="907819"/>
              </a:xfrm>
              <a:prstGeom prst="rect">
                <a:avLst/>
              </a:prstGeom>
            </p:spPr>
            <p:txBody>
              <a:bodyPr lIns="45696" tIns="45696" rIns="45696" bIns="45696" rtlCol="0" anchor="ctr"/>
              <a:lstStyle/>
              <a:p>
                <a:pPr algn="ctr">
                  <a:lnSpc>
                    <a:spcPts val="2756"/>
                  </a:lnSpc>
                </a:pPr>
                <a:endParaRPr/>
              </a:p>
            </p:txBody>
          </p:sp>
        </p:grpSp>
        <p:grpSp>
          <p:nvGrpSpPr>
            <p:cNvPr id="9" name="Group 9"/>
            <p:cNvGrpSpPr/>
            <p:nvPr/>
          </p:nvGrpSpPr>
          <p:grpSpPr>
            <a:xfrm rot="-10800000">
              <a:off x="2921926" y="0"/>
              <a:ext cx="4469360" cy="6056377"/>
              <a:chOff x="0" y="0"/>
              <a:chExt cx="888562" cy="1204080"/>
            </a:xfrm>
          </p:grpSpPr>
          <p:sp>
            <p:nvSpPr>
              <p:cNvPr id="10" name="Freeform 10"/>
              <p:cNvSpPr/>
              <p:nvPr/>
            </p:nvSpPr>
            <p:spPr>
              <a:xfrm>
                <a:off x="0" y="0"/>
                <a:ext cx="888562" cy="1204080"/>
              </a:xfrm>
              <a:custGeom>
                <a:avLst/>
                <a:gdLst/>
                <a:ahLst/>
                <a:cxnLst/>
                <a:rect l="l" t="t" r="r" b="b"/>
                <a:pathLst>
                  <a:path w="888562" h="1204080">
                    <a:moveTo>
                      <a:pt x="160717" y="0"/>
                    </a:moveTo>
                    <a:lnTo>
                      <a:pt x="727845" y="0"/>
                    </a:lnTo>
                    <a:cubicBezTo>
                      <a:pt x="770470" y="0"/>
                      <a:pt x="811349" y="16933"/>
                      <a:pt x="841489" y="47073"/>
                    </a:cubicBezTo>
                    <a:cubicBezTo>
                      <a:pt x="871629" y="77213"/>
                      <a:pt x="888562" y="118092"/>
                      <a:pt x="888562" y="160717"/>
                    </a:cubicBezTo>
                    <a:lnTo>
                      <a:pt x="888562" y="1043363"/>
                    </a:lnTo>
                    <a:cubicBezTo>
                      <a:pt x="888562" y="1132124"/>
                      <a:pt x="816606" y="1204080"/>
                      <a:pt x="727845" y="1204080"/>
                    </a:cubicBezTo>
                    <a:lnTo>
                      <a:pt x="160717" y="1204080"/>
                    </a:lnTo>
                    <a:cubicBezTo>
                      <a:pt x="71955" y="1204080"/>
                      <a:pt x="0" y="1132124"/>
                      <a:pt x="0" y="1043363"/>
                    </a:cubicBezTo>
                    <a:lnTo>
                      <a:pt x="0" y="160717"/>
                    </a:lnTo>
                    <a:cubicBezTo>
                      <a:pt x="0" y="71955"/>
                      <a:pt x="71955" y="0"/>
                      <a:pt x="160717" y="0"/>
                    </a:cubicBezTo>
                    <a:close/>
                  </a:path>
                </a:pathLst>
              </a:custGeom>
              <a:solidFill>
                <a:srgbClr val="01AB59"/>
              </a:solidFill>
            </p:spPr>
          </p:sp>
          <p:sp>
            <p:nvSpPr>
              <p:cNvPr id="11" name="TextBox 11"/>
              <p:cNvSpPr txBox="1"/>
              <p:nvPr/>
            </p:nvSpPr>
            <p:spPr>
              <a:xfrm>
                <a:off x="0" y="-38100"/>
                <a:ext cx="888562" cy="1242180"/>
              </a:xfrm>
              <a:prstGeom prst="rect">
                <a:avLst/>
              </a:prstGeom>
            </p:spPr>
            <p:txBody>
              <a:bodyPr lIns="45696" tIns="45696" rIns="45696" bIns="45696" rtlCol="0" anchor="ctr"/>
              <a:lstStyle/>
              <a:p>
                <a:pPr algn="ctr">
                  <a:lnSpc>
                    <a:spcPts val="2756"/>
                  </a:lnSpc>
                </a:pPr>
                <a:endParaRPr/>
              </a:p>
            </p:txBody>
          </p:sp>
        </p:grpSp>
        <p:grpSp>
          <p:nvGrpSpPr>
            <p:cNvPr id="12" name="Group 12"/>
            <p:cNvGrpSpPr/>
            <p:nvPr/>
          </p:nvGrpSpPr>
          <p:grpSpPr>
            <a:xfrm rot="-10800000">
              <a:off x="2921926" y="2331921"/>
              <a:ext cx="1310095" cy="4374584"/>
              <a:chOff x="0" y="0"/>
              <a:chExt cx="260463" cy="869719"/>
            </a:xfrm>
          </p:grpSpPr>
          <p:sp>
            <p:nvSpPr>
              <p:cNvPr id="13" name="Freeform 13"/>
              <p:cNvSpPr/>
              <p:nvPr/>
            </p:nvSpPr>
            <p:spPr>
              <a:xfrm>
                <a:off x="0" y="0"/>
                <a:ext cx="260463" cy="869719"/>
              </a:xfrm>
              <a:custGeom>
                <a:avLst/>
                <a:gdLst/>
                <a:ahLst/>
                <a:cxnLst/>
                <a:rect l="l" t="t" r="r" b="b"/>
                <a:pathLst>
                  <a:path w="260463" h="869719">
                    <a:moveTo>
                      <a:pt x="130231" y="0"/>
                    </a:moveTo>
                    <a:lnTo>
                      <a:pt x="130231" y="0"/>
                    </a:lnTo>
                    <a:cubicBezTo>
                      <a:pt x="202156" y="0"/>
                      <a:pt x="260463" y="58307"/>
                      <a:pt x="260463" y="130231"/>
                    </a:cubicBezTo>
                    <a:lnTo>
                      <a:pt x="260463" y="739488"/>
                    </a:lnTo>
                    <a:cubicBezTo>
                      <a:pt x="260463" y="774027"/>
                      <a:pt x="246742" y="807152"/>
                      <a:pt x="222319" y="831575"/>
                    </a:cubicBezTo>
                    <a:cubicBezTo>
                      <a:pt x="197896" y="855998"/>
                      <a:pt x="164771" y="869719"/>
                      <a:pt x="130231" y="869719"/>
                    </a:cubicBezTo>
                    <a:lnTo>
                      <a:pt x="130231" y="869719"/>
                    </a:lnTo>
                    <a:cubicBezTo>
                      <a:pt x="95692" y="869719"/>
                      <a:pt x="62567" y="855998"/>
                      <a:pt x="38144" y="831575"/>
                    </a:cubicBezTo>
                    <a:cubicBezTo>
                      <a:pt x="13721" y="807152"/>
                      <a:pt x="0" y="774027"/>
                      <a:pt x="0" y="739488"/>
                    </a:cubicBezTo>
                    <a:lnTo>
                      <a:pt x="0" y="130231"/>
                    </a:lnTo>
                    <a:cubicBezTo>
                      <a:pt x="0" y="95692"/>
                      <a:pt x="13721" y="62567"/>
                      <a:pt x="38144" y="38144"/>
                    </a:cubicBezTo>
                    <a:cubicBezTo>
                      <a:pt x="62567" y="13721"/>
                      <a:pt x="95692" y="0"/>
                      <a:pt x="130231" y="0"/>
                    </a:cubicBezTo>
                    <a:close/>
                  </a:path>
                </a:pathLst>
              </a:custGeom>
              <a:solidFill>
                <a:srgbClr val="01AB59"/>
              </a:solidFill>
            </p:spPr>
          </p:sp>
          <p:sp>
            <p:nvSpPr>
              <p:cNvPr id="14" name="TextBox 14"/>
              <p:cNvSpPr txBox="1"/>
              <p:nvPr/>
            </p:nvSpPr>
            <p:spPr>
              <a:xfrm>
                <a:off x="0" y="-38100"/>
                <a:ext cx="260463" cy="907819"/>
              </a:xfrm>
              <a:prstGeom prst="rect">
                <a:avLst/>
              </a:prstGeom>
            </p:spPr>
            <p:txBody>
              <a:bodyPr lIns="45696" tIns="45696" rIns="45696" bIns="45696" rtlCol="0" anchor="ctr"/>
              <a:lstStyle/>
              <a:p>
                <a:pPr algn="ctr">
                  <a:lnSpc>
                    <a:spcPts val="2756"/>
                  </a:lnSpc>
                </a:pPr>
                <a:endParaRPr/>
              </a:p>
            </p:txBody>
          </p:sp>
        </p:grpSp>
        <p:grpSp>
          <p:nvGrpSpPr>
            <p:cNvPr id="15" name="Group 15"/>
            <p:cNvGrpSpPr/>
            <p:nvPr/>
          </p:nvGrpSpPr>
          <p:grpSpPr>
            <a:xfrm>
              <a:off x="5824134" y="6063427"/>
              <a:ext cx="4469360" cy="6056377"/>
              <a:chOff x="0" y="0"/>
              <a:chExt cx="888562" cy="1204080"/>
            </a:xfrm>
          </p:grpSpPr>
          <p:sp>
            <p:nvSpPr>
              <p:cNvPr id="16" name="Freeform 16"/>
              <p:cNvSpPr/>
              <p:nvPr/>
            </p:nvSpPr>
            <p:spPr>
              <a:xfrm>
                <a:off x="0" y="0"/>
                <a:ext cx="888562" cy="1204080"/>
              </a:xfrm>
              <a:custGeom>
                <a:avLst/>
                <a:gdLst/>
                <a:ahLst/>
                <a:cxnLst/>
                <a:rect l="l" t="t" r="r" b="b"/>
                <a:pathLst>
                  <a:path w="888562" h="1204080">
                    <a:moveTo>
                      <a:pt x="160717" y="0"/>
                    </a:moveTo>
                    <a:lnTo>
                      <a:pt x="727845" y="0"/>
                    </a:lnTo>
                    <a:cubicBezTo>
                      <a:pt x="770470" y="0"/>
                      <a:pt x="811349" y="16933"/>
                      <a:pt x="841489" y="47073"/>
                    </a:cubicBezTo>
                    <a:cubicBezTo>
                      <a:pt x="871629" y="77213"/>
                      <a:pt x="888562" y="118092"/>
                      <a:pt x="888562" y="160717"/>
                    </a:cubicBezTo>
                    <a:lnTo>
                      <a:pt x="888562" y="1043363"/>
                    </a:lnTo>
                    <a:cubicBezTo>
                      <a:pt x="888562" y="1132124"/>
                      <a:pt x="816606" y="1204080"/>
                      <a:pt x="727845" y="1204080"/>
                    </a:cubicBezTo>
                    <a:lnTo>
                      <a:pt x="160717" y="1204080"/>
                    </a:lnTo>
                    <a:cubicBezTo>
                      <a:pt x="71955" y="1204080"/>
                      <a:pt x="0" y="1132124"/>
                      <a:pt x="0" y="1043363"/>
                    </a:cubicBezTo>
                    <a:lnTo>
                      <a:pt x="0" y="160717"/>
                    </a:lnTo>
                    <a:cubicBezTo>
                      <a:pt x="0" y="71955"/>
                      <a:pt x="71955" y="0"/>
                      <a:pt x="160717" y="0"/>
                    </a:cubicBezTo>
                    <a:close/>
                  </a:path>
                </a:pathLst>
              </a:custGeom>
              <a:solidFill>
                <a:srgbClr val="FF5757"/>
              </a:solidFill>
            </p:spPr>
          </p:sp>
          <p:sp>
            <p:nvSpPr>
              <p:cNvPr id="17" name="TextBox 17"/>
              <p:cNvSpPr txBox="1"/>
              <p:nvPr/>
            </p:nvSpPr>
            <p:spPr>
              <a:xfrm>
                <a:off x="0" y="-38100"/>
                <a:ext cx="888562" cy="1242180"/>
              </a:xfrm>
              <a:prstGeom prst="rect">
                <a:avLst/>
              </a:prstGeom>
            </p:spPr>
            <p:txBody>
              <a:bodyPr lIns="45696" tIns="45696" rIns="45696" bIns="45696" rtlCol="0" anchor="ctr"/>
              <a:lstStyle/>
              <a:p>
                <a:pPr algn="ctr">
                  <a:lnSpc>
                    <a:spcPts val="2756"/>
                  </a:lnSpc>
                </a:pPr>
                <a:endParaRPr/>
              </a:p>
            </p:txBody>
          </p:sp>
        </p:grpSp>
        <p:grpSp>
          <p:nvGrpSpPr>
            <p:cNvPr id="18" name="Group 18"/>
            <p:cNvGrpSpPr/>
            <p:nvPr/>
          </p:nvGrpSpPr>
          <p:grpSpPr>
            <a:xfrm>
              <a:off x="5824134" y="5413299"/>
              <a:ext cx="1310095" cy="4374584"/>
              <a:chOff x="0" y="0"/>
              <a:chExt cx="260463" cy="869719"/>
            </a:xfrm>
          </p:grpSpPr>
          <p:sp>
            <p:nvSpPr>
              <p:cNvPr id="19" name="Freeform 19"/>
              <p:cNvSpPr/>
              <p:nvPr/>
            </p:nvSpPr>
            <p:spPr>
              <a:xfrm>
                <a:off x="0" y="0"/>
                <a:ext cx="260463" cy="869719"/>
              </a:xfrm>
              <a:custGeom>
                <a:avLst/>
                <a:gdLst/>
                <a:ahLst/>
                <a:cxnLst/>
                <a:rect l="l" t="t" r="r" b="b"/>
                <a:pathLst>
                  <a:path w="260463" h="869719">
                    <a:moveTo>
                      <a:pt x="130231" y="0"/>
                    </a:moveTo>
                    <a:lnTo>
                      <a:pt x="130231" y="0"/>
                    </a:lnTo>
                    <a:cubicBezTo>
                      <a:pt x="202156" y="0"/>
                      <a:pt x="260463" y="58307"/>
                      <a:pt x="260463" y="130231"/>
                    </a:cubicBezTo>
                    <a:lnTo>
                      <a:pt x="260463" y="739488"/>
                    </a:lnTo>
                    <a:cubicBezTo>
                      <a:pt x="260463" y="774027"/>
                      <a:pt x="246742" y="807152"/>
                      <a:pt x="222319" y="831575"/>
                    </a:cubicBezTo>
                    <a:cubicBezTo>
                      <a:pt x="197896" y="855998"/>
                      <a:pt x="164771" y="869719"/>
                      <a:pt x="130231" y="869719"/>
                    </a:cubicBezTo>
                    <a:lnTo>
                      <a:pt x="130231" y="869719"/>
                    </a:lnTo>
                    <a:cubicBezTo>
                      <a:pt x="95692" y="869719"/>
                      <a:pt x="62567" y="855998"/>
                      <a:pt x="38144" y="831575"/>
                    </a:cubicBezTo>
                    <a:cubicBezTo>
                      <a:pt x="13721" y="807152"/>
                      <a:pt x="0" y="774027"/>
                      <a:pt x="0" y="739488"/>
                    </a:cubicBezTo>
                    <a:lnTo>
                      <a:pt x="0" y="130231"/>
                    </a:lnTo>
                    <a:cubicBezTo>
                      <a:pt x="0" y="95692"/>
                      <a:pt x="13721" y="62567"/>
                      <a:pt x="38144" y="38144"/>
                    </a:cubicBezTo>
                    <a:cubicBezTo>
                      <a:pt x="62567" y="13721"/>
                      <a:pt x="95692" y="0"/>
                      <a:pt x="130231" y="0"/>
                    </a:cubicBezTo>
                    <a:close/>
                  </a:path>
                </a:pathLst>
              </a:custGeom>
              <a:solidFill>
                <a:srgbClr val="FF5757"/>
              </a:solidFill>
            </p:spPr>
          </p:sp>
          <p:sp>
            <p:nvSpPr>
              <p:cNvPr id="20" name="TextBox 20"/>
              <p:cNvSpPr txBox="1"/>
              <p:nvPr/>
            </p:nvSpPr>
            <p:spPr>
              <a:xfrm>
                <a:off x="0" y="-38100"/>
                <a:ext cx="260463" cy="907819"/>
              </a:xfrm>
              <a:prstGeom prst="rect">
                <a:avLst/>
              </a:prstGeom>
            </p:spPr>
            <p:txBody>
              <a:bodyPr lIns="45696" tIns="45696" rIns="45696" bIns="45696" rtlCol="0" anchor="ctr"/>
              <a:lstStyle/>
              <a:p>
                <a:pPr algn="ctr">
                  <a:lnSpc>
                    <a:spcPts val="2756"/>
                  </a:lnSpc>
                </a:pPr>
                <a:endParaRPr/>
              </a:p>
            </p:txBody>
          </p:sp>
        </p:grpSp>
        <p:grpSp>
          <p:nvGrpSpPr>
            <p:cNvPr id="21" name="Group 21"/>
            <p:cNvGrpSpPr/>
            <p:nvPr/>
          </p:nvGrpSpPr>
          <p:grpSpPr>
            <a:xfrm rot="-10800000">
              <a:off x="8736201" y="0"/>
              <a:ext cx="4469360" cy="6056377"/>
              <a:chOff x="0" y="0"/>
              <a:chExt cx="888562" cy="1204080"/>
            </a:xfrm>
          </p:grpSpPr>
          <p:sp>
            <p:nvSpPr>
              <p:cNvPr id="22" name="Freeform 22"/>
              <p:cNvSpPr/>
              <p:nvPr/>
            </p:nvSpPr>
            <p:spPr>
              <a:xfrm>
                <a:off x="0" y="0"/>
                <a:ext cx="888562" cy="1204080"/>
              </a:xfrm>
              <a:custGeom>
                <a:avLst/>
                <a:gdLst/>
                <a:ahLst/>
                <a:cxnLst/>
                <a:rect l="l" t="t" r="r" b="b"/>
                <a:pathLst>
                  <a:path w="888562" h="1204080">
                    <a:moveTo>
                      <a:pt x="160717" y="0"/>
                    </a:moveTo>
                    <a:lnTo>
                      <a:pt x="727845" y="0"/>
                    </a:lnTo>
                    <a:cubicBezTo>
                      <a:pt x="770470" y="0"/>
                      <a:pt x="811349" y="16933"/>
                      <a:pt x="841489" y="47073"/>
                    </a:cubicBezTo>
                    <a:cubicBezTo>
                      <a:pt x="871629" y="77213"/>
                      <a:pt x="888562" y="118092"/>
                      <a:pt x="888562" y="160717"/>
                    </a:cubicBezTo>
                    <a:lnTo>
                      <a:pt x="888562" y="1043363"/>
                    </a:lnTo>
                    <a:cubicBezTo>
                      <a:pt x="888562" y="1132124"/>
                      <a:pt x="816606" y="1204080"/>
                      <a:pt x="727845" y="1204080"/>
                    </a:cubicBezTo>
                    <a:lnTo>
                      <a:pt x="160717" y="1204080"/>
                    </a:lnTo>
                    <a:cubicBezTo>
                      <a:pt x="71955" y="1204080"/>
                      <a:pt x="0" y="1132124"/>
                      <a:pt x="0" y="1043363"/>
                    </a:cubicBezTo>
                    <a:lnTo>
                      <a:pt x="0" y="160717"/>
                    </a:lnTo>
                    <a:cubicBezTo>
                      <a:pt x="0" y="71955"/>
                      <a:pt x="71955" y="0"/>
                      <a:pt x="160717" y="0"/>
                    </a:cubicBezTo>
                    <a:close/>
                  </a:path>
                </a:pathLst>
              </a:custGeom>
              <a:solidFill>
                <a:srgbClr val="FF5757"/>
              </a:solidFill>
            </p:spPr>
          </p:sp>
          <p:sp>
            <p:nvSpPr>
              <p:cNvPr id="23" name="TextBox 23"/>
              <p:cNvSpPr txBox="1"/>
              <p:nvPr/>
            </p:nvSpPr>
            <p:spPr>
              <a:xfrm>
                <a:off x="0" y="-38100"/>
                <a:ext cx="888562" cy="1242180"/>
              </a:xfrm>
              <a:prstGeom prst="rect">
                <a:avLst/>
              </a:prstGeom>
            </p:spPr>
            <p:txBody>
              <a:bodyPr lIns="45696" tIns="45696" rIns="45696" bIns="45696" rtlCol="0" anchor="ctr"/>
              <a:lstStyle/>
              <a:p>
                <a:pPr algn="ctr">
                  <a:lnSpc>
                    <a:spcPts val="2756"/>
                  </a:lnSpc>
                </a:pPr>
                <a:endParaRPr/>
              </a:p>
            </p:txBody>
          </p:sp>
        </p:grpSp>
        <p:grpSp>
          <p:nvGrpSpPr>
            <p:cNvPr id="24" name="Group 24"/>
            <p:cNvGrpSpPr/>
            <p:nvPr/>
          </p:nvGrpSpPr>
          <p:grpSpPr>
            <a:xfrm rot="-10800000">
              <a:off x="8736201" y="2331921"/>
              <a:ext cx="1310095" cy="4374584"/>
              <a:chOff x="0" y="0"/>
              <a:chExt cx="260463" cy="869719"/>
            </a:xfrm>
          </p:grpSpPr>
          <p:sp>
            <p:nvSpPr>
              <p:cNvPr id="25" name="Freeform 25"/>
              <p:cNvSpPr/>
              <p:nvPr/>
            </p:nvSpPr>
            <p:spPr>
              <a:xfrm>
                <a:off x="0" y="0"/>
                <a:ext cx="260463" cy="869719"/>
              </a:xfrm>
              <a:custGeom>
                <a:avLst/>
                <a:gdLst/>
                <a:ahLst/>
                <a:cxnLst/>
                <a:rect l="l" t="t" r="r" b="b"/>
                <a:pathLst>
                  <a:path w="260463" h="869719">
                    <a:moveTo>
                      <a:pt x="130231" y="0"/>
                    </a:moveTo>
                    <a:lnTo>
                      <a:pt x="130231" y="0"/>
                    </a:lnTo>
                    <a:cubicBezTo>
                      <a:pt x="202156" y="0"/>
                      <a:pt x="260463" y="58307"/>
                      <a:pt x="260463" y="130231"/>
                    </a:cubicBezTo>
                    <a:lnTo>
                      <a:pt x="260463" y="739488"/>
                    </a:lnTo>
                    <a:cubicBezTo>
                      <a:pt x="260463" y="774027"/>
                      <a:pt x="246742" y="807152"/>
                      <a:pt x="222319" y="831575"/>
                    </a:cubicBezTo>
                    <a:cubicBezTo>
                      <a:pt x="197896" y="855998"/>
                      <a:pt x="164771" y="869719"/>
                      <a:pt x="130231" y="869719"/>
                    </a:cubicBezTo>
                    <a:lnTo>
                      <a:pt x="130231" y="869719"/>
                    </a:lnTo>
                    <a:cubicBezTo>
                      <a:pt x="95692" y="869719"/>
                      <a:pt x="62567" y="855998"/>
                      <a:pt x="38144" y="831575"/>
                    </a:cubicBezTo>
                    <a:cubicBezTo>
                      <a:pt x="13721" y="807152"/>
                      <a:pt x="0" y="774027"/>
                      <a:pt x="0" y="739488"/>
                    </a:cubicBezTo>
                    <a:lnTo>
                      <a:pt x="0" y="130231"/>
                    </a:lnTo>
                    <a:cubicBezTo>
                      <a:pt x="0" y="95692"/>
                      <a:pt x="13721" y="62567"/>
                      <a:pt x="38144" y="38144"/>
                    </a:cubicBezTo>
                    <a:cubicBezTo>
                      <a:pt x="62567" y="13721"/>
                      <a:pt x="95692" y="0"/>
                      <a:pt x="130231" y="0"/>
                    </a:cubicBezTo>
                    <a:close/>
                  </a:path>
                </a:pathLst>
              </a:custGeom>
              <a:solidFill>
                <a:srgbClr val="FF5757"/>
              </a:solidFill>
            </p:spPr>
          </p:sp>
          <p:sp>
            <p:nvSpPr>
              <p:cNvPr id="26" name="TextBox 26"/>
              <p:cNvSpPr txBox="1"/>
              <p:nvPr/>
            </p:nvSpPr>
            <p:spPr>
              <a:xfrm>
                <a:off x="0" y="-38100"/>
                <a:ext cx="260463" cy="907819"/>
              </a:xfrm>
              <a:prstGeom prst="rect">
                <a:avLst/>
              </a:prstGeom>
            </p:spPr>
            <p:txBody>
              <a:bodyPr lIns="45696" tIns="45696" rIns="45696" bIns="45696" rtlCol="0" anchor="ctr"/>
              <a:lstStyle/>
              <a:p>
                <a:pPr algn="ctr">
                  <a:lnSpc>
                    <a:spcPts val="2756"/>
                  </a:lnSpc>
                </a:pPr>
                <a:endParaRPr/>
              </a:p>
            </p:txBody>
          </p:sp>
        </p:grpSp>
        <p:grpSp>
          <p:nvGrpSpPr>
            <p:cNvPr id="27" name="Group 27"/>
            <p:cNvGrpSpPr/>
            <p:nvPr/>
          </p:nvGrpSpPr>
          <p:grpSpPr>
            <a:xfrm>
              <a:off x="11643066" y="6063427"/>
              <a:ext cx="4469360" cy="6056377"/>
              <a:chOff x="0" y="0"/>
              <a:chExt cx="888562" cy="1204080"/>
            </a:xfrm>
          </p:grpSpPr>
          <p:sp>
            <p:nvSpPr>
              <p:cNvPr id="28" name="Freeform 28"/>
              <p:cNvSpPr/>
              <p:nvPr/>
            </p:nvSpPr>
            <p:spPr>
              <a:xfrm>
                <a:off x="0" y="0"/>
                <a:ext cx="888562" cy="1204080"/>
              </a:xfrm>
              <a:custGeom>
                <a:avLst/>
                <a:gdLst/>
                <a:ahLst/>
                <a:cxnLst/>
                <a:rect l="l" t="t" r="r" b="b"/>
                <a:pathLst>
                  <a:path w="888562" h="1204080">
                    <a:moveTo>
                      <a:pt x="160717" y="0"/>
                    </a:moveTo>
                    <a:lnTo>
                      <a:pt x="727845" y="0"/>
                    </a:lnTo>
                    <a:cubicBezTo>
                      <a:pt x="770470" y="0"/>
                      <a:pt x="811349" y="16933"/>
                      <a:pt x="841489" y="47073"/>
                    </a:cubicBezTo>
                    <a:cubicBezTo>
                      <a:pt x="871629" y="77213"/>
                      <a:pt x="888562" y="118092"/>
                      <a:pt x="888562" y="160717"/>
                    </a:cubicBezTo>
                    <a:lnTo>
                      <a:pt x="888562" y="1043363"/>
                    </a:lnTo>
                    <a:cubicBezTo>
                      <a:pt x="888562" y="1132124"/>
                      <a:pt x="816606" y="1204080"/>
                      <a:pt x="727845" y="1204080"/>
                    </a:cubicBezTo>
                    <a:lnTo>
                      <a:pt x="160717" y="1204080"/>
                    </a:lnTo>
                    <a:cubicBezTo>
                      <a:pt x="71955" y="1204080"/>
                      <a:pt x="0" y="1132124"/>
                      <a:pt x="0" y="1043363"/>
                    </a:cubicBezTo>
                    <a:lnTo>
                      <a:pt x="0" y="160717"/>
                    </a:lnTo>
                    <a:cubicBezTo>
                      <a:pt x="0" y="71955"/>
                      <a:pt x="71955" y="0"/>
                      <a:pt x="160717" y="0"/>
                    </a:cubicBezTo>
                    <a:close/>
                  </a:path>
                </a:pathLst>
              </a:custGeom>
              <a:solidFill>
                <a:srgbClr val="FF5757"/>
              </a:solidFill>
            </p:spPr>
          </p:sp>
          <p:sp>
            <p:nvSpPr>
              <p:cNvPr id="29" name="TextBox 29"/>
              <p:cNvSpPr txBox="1"/>
              <p:nvPr/>
            </p:nvSpPr>
            <p:spPr>
              <a:xfrm>
                <a:off x="0" y="-38100"/>
                <a:ext cx="888562" cy="1242180"/>
              </a:xfrm>
              <a:prstGeom prst="rect">
                <a:avLst/>
              </a:prstGeom>
            </p:spPr>
            <p:txBody>
              <a:bodyPr lIns="45696" tIns="45696" rIns="45696" bIns="45696" rtlCol="0" anchor="ctr"/>
              <a:lstStyle/>
              <a:p>
                <a:pPr algn="ctr">
                  <a:lnSpc>
                    <a:spcPts val="2756"/>
                  </a:lnSpc>
                </a:pPr>
                <a:endParaRPr/>
              </a:p>
            </p:txBody>
          </p:sp>
        </p:grpSp>
        <p:grpSp>
          <p:nvGrpSpPr>
            <p:cNvPr id="30" name="Group 30"/>
            <p:cNvGrpSpPr/>
            <p:nvPr/>
          </p:nvGrpSpPr>
          <p:grpSpPr>
            <a:xfrm>
              <a:off x="11643066" y="5413299"/>
              <a:ext cx="1310095" cy="4374584"/>
              <a:chOff x="0" y="0"/>
              <a:chExt cx="260463" cy="869719"/>
            </a:xfrm>
          </p:grpSpPr>
          <p:sp>
            <p:nvSpPr>
              <p:cNvPr id="31" name="Freeform 31"/>
              <p:cNvSpPr/>
              <p:nvPr/>
            </p:nvSpPr>
            <p:spPr>
              <a:xfrm>
                <a:off x="0" y="0"/>
                <a:ext cx="260463" cy="869719"/>
              </a:xfrm>
              <a:custGeom>
                <a:avLst/>
                <a:gdLst/>
                <a:ahLst/>
                <a:cxnLst/>
                <a:rect l="l" t="t" r="r" b="b"/>
                <a:pathLst>
                  <a:path w="260463" h="869719">
                    <a:moveTo>
                      <a:pt x="130231" y="0"/>
                    </a:moveTo>
                    <a:lnTo>
                      <a:pt x="130231" y="0"/>
                    </a:lnTo>
                    <a:cubicBezTo>
                      <a:pt x="202156" y="0"/>
                      <a:pt x="260463" y="58307"/>
                      <a:pt x="260463" y="130231"/>
                    </a:cubicBezTo>
                    <a:lnTo>
                      <a:pt x="260463" y="739488"/>
                    </a:lnTo>
                    <a:cubicBezTo>
                      <a:pt x="260463" y="774027"/>
                      <a:pt x="246742" y="807152"/>
                      <a:pt x="222319" y="831575"/>
                    </a:cubicBezTo>
                    <a:cubicBezTo>
                      <a:pt x="197896" y="855998"/>
                      <a:pt x="164771" y="869719"/>
                      <a:pt x="130231" y="869719"/>
                    </a:cubicBezTo>
                    <a:lnTo>
                      <a:pt x="130231" y="869719"/>
                    </a:lnTo>
                    <a:cubicBezTo>
                      <a:pt x="95692" y="869719"/>
                      <a:pt x="62567" y="855998"/>
                      <a:pt x="38144" y="831575"/>
                    </a:cubicBezTo>
                    <a:cubicBezTo>
                      <a:pt x="13721" y="807152"/>
                      <a:pt x="0" y="774027"/>
                      <a:pt x="0" y="739488"/>
                    </a:cubicBezTo>
                    <a:lnTo>
                      <a:pt x="0" y="130231"/>
                    </a:lnTo>
                    <a:cubicBezTo>
                      <a:pt x="0" y="95692"/>
                      <a:pt x="13721" y="62567"/>
                      <a:pt x="38144" y="38144"/>
                    </a:cubicBezTo>
                    <a:cubicBezTo>
                      <a:pt x="62567" y="13721"/>
                      <a:pt x="95692" y="0"/>
                      <a:pt x="130231" y="0"/>
                    </a:cubicBezTo>
                    <a:close/>
                  </a:path>
                </a:pathLst>
              </a:custGeom>
              <a:solidFill>
                <a:srgbClr val="FF5757"/>
              </a:solidFill>
            </p:spPr>
          </p:sp>
          <p:sp>
            <p:nvSpPr>
              <p:cNvPr id="32" name="TextBox 32"/>
              <p:cNvSpPr txBox="1"/>
              <p:nvPr/>
            </p:nvSpPr>
            <p:spPr>
              <a:xfrm>
                <a:off x="0" y="-38100"/>
                <a:ext cx="260463" cy="907819"/>
              </a:xfrm>
              <a:prstGeom prst="rect">
                <a:avLst/>
              </a:prstGeom>
            </p:spPr>
            <p:txBody>
              <a:bodyPr lIns="45696" tIns="45696" rIns="45696" bIns="45696" rtlCol="0" anchor="ctr"/>
              <a:lstStyle/>
              <a:p>
                <a:pPr algn="ctr">
                  <a:lnSpc>
                    <a:spcPts val="2756"/>
                  </a:lnSpc>
                </a:pPr>
                <a:endParaRPr/>
              </a:p>
            </p:txBody>
          </p:sp>
        </p:grpSp>
        <p:grpSp>
          <p:nvGrpSpPr>
            <p:cNvPr id="33" name="Group 33"/>
            <p:cNvGrpSpPr/>
            <p:nvPr/>
          </p:nvGrpSpPr>
          <p:grpSpPr>
            <a:xfrm rot="-10800000">
              <a:off x="14555133" y="0"/>
              <a:ext cx="4469360" cy="6056377"/>
              <a:chOff x="0" y="0"/>
              <a:chExt cx="888562" cy="1204080"/>
            </a:xfrm>
          </p:grpSpPr>
          <p:sp>
            <p:nvSpPr>
              <p:cNvPr id="34" name="Freeform 34"/>
              <p:cNvSpPr/>
              <p:nvPr/>
            </p:nvSpPr>
            <p:spPr>
              <a:xfrm>
                <a:off x="0" y="0"/>
                <a:ext cx="888562" cy="1204080"/>
              </a:xfrm>
              <a:custGeom>
                <a:avLst/>
                <a:gdLst/>
                <a:ahLst/>
                <a:cxnLst/>
                <a:rect l="l" t="t" r="r" b="b"/>
                <a:pathLst>
                  <a:path w="888562" h="1204080">
                    <a:moveTo>
                      <a:pt x="160717" y="0"/>
                    </a:moveTo>
                    <a:lnTo>
                      <a:pt x="727845" y="0"/>
                    </a:lnTo>
                    <a:cubicBezTo>
                      <a:pt x="770470" y="0"/>
                      <a:pt x="811349" y="16933"/>
                      <a:pt x="841489" y="47073"/>
                    </a:cubicBezTo>
                    <a:cubicBezTo>
                      <a:pt x="871629" y="77213"/>
                      <a:pt x="888562" y="118092"/>
                      <a:pt x="888562" y="160717"/>
                    </a:cubicBezTo>
                    <a:lnTo>
                      <a:pt x="888562" y="1043363"/>
                    </a:lnTo>
                    <a:cubicBezTo>
                      <a:pt x="888562" y="1132124"/>
                      <a:pt x="816606" y="1204080"/>
                      <a:pt x="727845" y="1204080"/>
                    </a:cubicBezTo>
                    <a:lnTo>
                      <a:pt x="160717" y="1204080"/>
                    </a:lnTo>
                    <a:cubicBezTo>
                      <a:pt x="71955" y="1204080"/>
                      <a:pt x="0" y="1132124"/>
                      <a:pt x="0" y="1043363"/>
                    </a:cubicBezTo>
                    <a:lnTo>
                      <a:pt x="0" y="160717"/>
                    </a:lnTo>
                    <a:cubicBezTo>
                      <a:pt x="0" y="71955"/>
                      <a:pt x="71955" y="0"/>
                      <a:pt x="160717" y="0"/>
                    </a:cubicBezTo>
                    <a:close/>
                  </a:path>
                </a:pathLst>
              </a:custGeom>
              <a:solidFill>
                <a:srgbClr val="FF5757"/>
              </a:solidFill>
            </p:spPr>
          </p:sp>
          <p:sp>
            <p:nvSpPr>
              <p:cNvPr id="35" name="TextBox 35"/>
              <p:cNvSpPr txBox="1"/>
              <p:nvPr/>
            </p:nvSpPr>
            <p:spPr>
              <a:xfrm>
                <a:off x="0" y="-38100"/>
                <a:ext cx="888562" cy="1242180"/>
              </a:xfrm>
              <a:prstGeom prst="rect">
                <a:avLst/>
              </a:prstGeom>
            </p:spPr>
            <p:txBody>
              <a:bodyPr lIns="45696" tIns="45696" rIns="45696" bIns="45696" rtlCol="0" anchor="ctr"/>
              <a:lstStyle/>
              <a:p>
                <a:pPr algn="ctr">
                  <a:lnSpc>
                    <a:spcPts val="2756"/>
                  </a:lnSpc>
                </a:pPr>
                <a:endParaRPr/>
              </a:p>
            </p:txBody>
          </p:sp>
        </p:grpSp>
        <p:grpSp>
          <p:nvGrpSpPr>
            <p:cNvPr id="36" name="Group 36"/>
            <p:cNvGrpSpPr/>
            <p:nvPr/>
          </p:nvGrpSpPr>
          <p:grpSpPr>
            <a:xfrm rot="-10800000">
              <a:off x="14555133" y="2331921"/>
              <a:ext cx="1310095" cy="4374584"/>
              <a:chOff x="0" y="0"/>
              <a:chExt cx="260463" cy="869719"/>
            </a:xfrm>
          </p:grpSpPr>
          <p:sp>
            <p:nvSpPr>
              <p:cNvPr id="37" name="Freeform 37"/>
              <p:cNvSpPr/>
              <p:nvPr/>
            </p:nvSpPr>
            <p:spPr>
              <a:xfrm>
                <a:off x="0" y="0"/>
                <a:ext cx="260463" cy="869719"/>
              </a:xfrm>
              <a:custGeom>
                <a:avLst/>
                <a:gdLst/>
                <a:ahLst/>
                <a:cxnLst/>
                <a:rect l="l" t="t" r="r" b="b"/>
                <a:pathLst>
                  <a:path w="260463" h="869719">
                    <a:moveTo>
                      <a:pt x="130231" y="0"/>
                    </a:moveTo>
                    <a:lnTo>
                      <a:pt x="130231" y="0"/>
                    </a:lnTo>
                    <a:cubicBezTo>
                      <a:pt x="202156" y="0"/>
                      <a:pt x="260463" y="58307"/>
                      <a:pt x="260463" y="130231"/>
                    </a:cubicBezTo>
                    <a:lnTo>
                      <a:pt x="260463" y="739488"/>
                    </a:lnTo>
                    <a:cubicBezTo>
                      <a:pt x="260463" y="774027"/>
                      <a:pt x="246742" y="807152"/>
                      <a:pt x="222319" y="831575"/>
                    </a:cubicBezTo>
                    <a:cubicBezTo>
                      <a:pt x="197896" y="855998"/>
                      <a:pt x="164771" y="869719"/>
                      <a:pt x="130231" y="869719"/>
                    </a:cubicBezTo>
                    <a:lnTo>
                      <a:pt x="130231" y="869719"/>
                    </a:lnTo>
                    <a:cubicBezTo>
                      <a:pt x="95692" y="869719"/>
                      <a:pt x="62567" y="855998"/>
                      <a:pt x="38144" y="831575"/>
                    </a:cubicBezTo>
                    <a:cubicBezTo>
                      <a:pt x="13721" y="807152"/>
                      <a:pt x="0" y="774027"/>
                      <a:pt x="0" y="739488"/>
                    </a:cubicBezTo>
                    <a:lnTo>
                      <a:pt x="0" y="130231"/>
                    </a:lnTo>
                    <a:cubicBezTo>
                      <a:pt x="0" y="95692"/>
                      <a:pt x="13721" y="62567"/>
                      <a:pt x="38144" y="38144"/>
                    </a:cubicBezTo>
                    <a:cubicBezTo>
                      <a:pt x="62567" y="13721"/>
                      <a:pt x="95692" y="0"/>
                      <a:pt x="130231" y="0"/>
                    </a:cubicBezTo>
                    <a:close/>
                  </a:path>
                </a:pathLst>
              </a:custGeom>
              <a:solidFill>
                <a:srgbClr val="FF5757"/>
              </a:solidFill>
            </p:spPr>
          </p:sp>
          <p:sp>
            <p:nvSpPr>
              <p:cNvPr id="38" name="TextBox 38"/>
              <p:cNvSpPr txBox="1"/>
              <p:nvPr/>
            </p:nvSpPr>
            <p:spPr>
              <a:xfrm>
                <a:off x="0" y="-38100"/>
                <a:ext cx="260463" cy="907819"/>
              </a:xfrm>
              <a:prstGeom prst="rect">
                <a:avLst/>
              </a:prstGeom>
            </p:spPr>
            <p:txBody>
              <a:bodyPr lIns="45696" tIns="45696" rIns="45696" bIns="45696" rtlCol="0" anchor="ctr"/>
              <a:lstStyle/>
              <a:p>
                <a:pPr algn="ctr">
                  <a:lnSpc>
                    <a:spcPts val="2756"/>
                  </a:lnSpc>
                </a:pPr>
                <a:endParaRPr/>
              </a:p>
            </p:txBody>
          </p:sp>
        </p:grpSp>
        <p:grpSp>
          <p:nvGrpSpPr>
            <p:cNvPr id="39" name="Group 39"/>
            <p:cNvGrpSpPr/>
            <p:nvPr/>
          </p:nvGrpSpPr>
          <p:grpSpPr>
            <a:xfrm>
              <a:off x="17477603" y="6063427"/>
              <a:ext cx="4469360" cy="6056377"/>
              <a:chOff x="0" y="0"/>
              <a:chExt cx="888562" cy="1204080"/>
            </a:xfrm>
          </p:grpSpPr>
          <p:sp>
            <p:nvSpPr>
              <p:cNvPr id="40" name="Freeform 40"/>
              <p:cNvSpPr/>
              <p:nvPr/>
            </p:nvSpPr>
            <p:spPr>
              <a:xfrm>
                <a:off x="0" y="0"/>
                <a:ext cx="888562" cy="1204080"/>
              </a:xfrm>
              <a:custGeom>
                <a:avLst/>
                <a:gdLst/>
                <a:ahLst/>
                <a:cxnLst/>
                <a:rect l="l" t="t" r="r" b="b"/>
                <a:pathLst>
                  <a:path w="888562" h="1204080">
                    <a:moveTo>
                      <a:pt x="160717" y="0"/>
                    </a:moveTo>
                    <a:lnTo>
                      <a:pt x="727845" y="0"/>
                    </a:lnTo>
                    <a:cubicBezTo>
                      <a:pt x="770470" y="0"/>
                      <a:pt x="811349" y="16933"/>
                      <a:pt x="841489" y="47073"/>
                    </a:cubicBezTo>
                    <a:cubicBezTo>
                      <a:pt x="871629" y="77213"/>
                      <a:pt x="888562" y="118092"/>
                      <a:pt x="888562" y="160717"/>
                    </a:cubicBezTo>
                    <a:lnTo>
                      <a:pt x="888562" y="1043363"/>
                    </a:lnTo>
                    <a:cubicBezTo>
                      <a:pt x="888562" y="1132124"/>
                      <a:pt x="816606" y="1204080"/>
                      <a:pt x="727845" y="1204080"/>
                    </a:cubicBezTo>
                    <a:lnTo>
                      <a:pt x="160717" y="1204080"/>
                    </a:lnTo>
                    <a:cubicBezTo>
                      <a:pt x="71955" y="1204080"/>
                      <a:pt x="0" y="1132124"/>
                      <a:pt x="0" y="1043363"/>
                    </a:cubicBezTo>
                    <a:lnTo>
                      <a:pt x="0" y="160717"/>
                    </a:lnTo>
                    <a:cubicBezTo>
                      <a:pt x="0" y="71955"/>
                      <a:pt x="71955" y="0"/>
                      <a:pt x="160717" y="0"/>
                    </a:cubicBezTo>
                    <a:close/>
                  </a:path>
                </a:pathLst>
              </a:custGeom>
              <a:solidFill>
                <a:srgbClr val="FF5757"/>
              </a:solidFill>
            </p:spPr>
          </p:sp>
          <p:sp>
            <p:nvSpPr>
              <p:cNvPr id="41" name="TextBox 41"/>
              <p:cNvSpPr txBox="1"/>
              <p:nvPr/>
            </p:nvSpPr>
            <p:spPr>
              <a:xfrm>
                <a:off x="0" y="-38100"/>
                <a:ext cx="888562" cy="1242180"/>
              </a:xfrm>
              <a:prstGeom prst="rect">
                <a:avLst/>
              </a:prstGeom>
            </p:spPr>
            <p:txBody>
              <a:bodyPr lIns="45696" tIns="45696" rIns="45696" bIns="45696" rtlCol="0" anchor="ctr"/>
              <a:lstStyle/>
              <a:p>
                <a:pPr algn="ctr">
                  <a:lnSpc>
                    <a:spcPts val="2756"/>
                  </a:lnSpc>
                </a:pPr>
                <a:endParaRPr/>
              </a:p>
            </p:txBody>
          </p:sp>
        </p:grpSp>
        <p:grpSp>
          <p:nvGrpSpPr>
            <p:cNvPr id="42" name="Group 42"/>
            <p:cNvGrpSpPr/>
            <p:nvPr/>
          </p:nvGrpSpPr>
          <p:grpSpPr>
            <a:xfrm>
              <a:off x="17477603" y="5413299"/>
              <a:ext cx="1310095" cy="4374584"/>
              <a:chOff x="0" y="0"/>
              <a:chExt cx="260463" cy="869719"/>
            </a:xfrm>
          </p:grpSpPr>
          <p:sp>
            <p:nvSpPr>
              <p:cNvPr id="43" name="Freeform 43"/>
              <p:cNvSpPr/>
              <p:nvPr/>
            </p:nvSpPr>
            <p:spPr>
              <a:xfrm>
                <a:off x="0" y="0"/>
                <a:ext cx="260463" cy="869719"/>
              </a:xfrm>
              <a:custGeom>
                <a:avLst/>
                <a:gdLst/>
                <a:ahLst/>
                <a:cxnLst/>
                <a:rect l="l" t="t" r="r" b="b"/>
                <a:pathLst>
                  <a:path w="260463" h="869719">
                    <a:moveTo>
                      <a:pt x="130231" y="0"/>
                    </a:moveTo>
                    <a:lnTo>
                      <a:pt x="130231" y="0"/>
                    </a:lnTo>
                    <a:cubicBezTo>
                      <a:pt x="202156" y="0"/>
                      <a:pt x="260463" y="58307"/>
                      <a:pt x="260463" y="130231"/>
                    </a:cubicBezTo>
                    <a:lnTo>
                      <a:pt x="260463" y="739488"/>
                    </a:lnTo>
                    <a:cubicBezTo>
                      <a:pt x="260463" y="774027"/>
                      <a:pt x="246742" y="807152"/>
                      <a:pt x="222319" y="831575"/>
                    </a:cubicBezTo>
                    <a:cubicBezTo>
                      <a:pt x="197896" y="855998"/>
                      <a:pt x="164771" y="869719"/>
                      <a:pt x="130231" y="869719"/>
                    </a:cubicBezTo>
                    <a:lnTo>
                      <a:pt x="130231" y="869719"/>
                    </a:lnTo>
                    <a:cubicBezTo>
                      <a:pt x="95692" y="869719"/>
                      <a:pt x="62567" y="855998"/>
                      <a:pt x="38144" y="831575"/>
                    </a:cubicBezTo>
                    <a:cubicBezTo>
                      <a:pt x="13721" y="807152"/>
                      <a:pt x="0" y="774027"/>
                      <a:pt x="0" y="739488"/>
                    </a:cubicBezTo>
                    <a:lnTo>
                      <a:pt x="0" y="130231"/>
                    </a:lnTo>
                    <a:cubicBezTo>
                      <a:pt x="0" y="95692"/>
                      <a:pt x="13721" y="62567"/>
                      <a:pt x="38144" y="38144"/>
                    </a:cubicBezTo>
                    <a:cubicBezTo>
                      <a:pt x="62567" y="13721"/>
                      <a:pt x="95692" y="0"/>
                      <a:pt x="130231" y="0"/>
                    </a:cubicBezTo>
                    <a:close/>
                  </a:path>
                </a:pathLst>
              </a:custGeom>
              <a:solidFill>
                <a:srgbClr val="FF5757"/>
              </a:solidFill>
            </p:spPr>
          </p:sp>
          <p:sp>
            <p:nvSpPr>
              <p:cNvPr id="44" name="TextBox 44"/>
              <p:cNvSpPr txBox="1"/>
              <p:nvPr/>
            </p:nvSpPr>
            <p:spPr>
              <a:xfrm>
                <a:off x="0" y="-38100"/>
                <a:ext cx="260463" cy="907819"/>
              </a:xfrm>
              <a:prstGeom prst="rect">
                <a:avLst/>
              </a:prstGeom>
            </p:spPr>
            <p:txBody>
              <a:bodyPr lIns="45696" tIns="45696" rIns="45696" bIns="45696" rtlCol="0" anchor="ctr"/>
              <a:lstStyle/>
              <a:p>
                <a:pPr algn="ctr">
                  <a:lnSpc>
                    <a:spcPts val="2756"/>
                  </a:lnSpc>
                </a:pPr>
                <a:endParaRPr/>
              </a:p>
            </p:txBody>
          </p:sp>
        </p:grpSp>
      </p:grpSp>
      <p:grpSp>
        <p:nvGrpSpPr>
          <p:cNvPr id="45" name="Group 45"/>
          <p:cNvGrpSpPr/>
          <p:nvPr/>
        </p:nvGrpSpPr>
        <p:grpSpPr>
          <a:xfrm>
            <a:off x="1705486" y="6517031"/>
            <a:ext cx="4480711" cy="2966494"/>
            <a:chOff x="0" y="0"/>
            <a:chExt cx="5974282" cy="3955325"/>
          </a:xfrm>
        </p:grpSpPr>
        <p:sp>
          <p:nvSpPr>
            <p:cNvPr id="46" name="TextBox 46"/>
            <p:cNvSpPr txBox="1"/>
            <p:nvPr/>
          </p:nvSpPr>
          <p:spPr>
            <a:xfrm>
              <a:off x="0" y="-38100"/>
              <a:ext cx="3769175" cy="2823049"/>
            </a:xfrm>
            <a:prstGeom prst="rect">
              <a:avLst/>
            </a:prstGeom>
          </p:spPr>
          <p:txBody>
            <a:bodyPr lIns="0" tIns="0" rIns="0" bIns="0" rtlCol="0" anchor="t">
              <a:spAutoFit/>
            </a:bodyPr>
            <a:lstStyle/>
            <a:p>
              <a:pPr algn="r">
                <a:lnSpc>
                  <a:spcPts val="2474"/>
                </a:lnSpc>
              </a:pPr>
              <a:r>
                <a:rPr lang="en-US" sz="1767">
                  <a:solidFill>
                    <a:srgbClr val="FFFFFF"/>
                  </a:solidFill>
                  <a:latin typeface="Lato 1 Heavy"/>
                </a:rPr>
                <a:t> South Asian women were provided with a platform to express their mental health concerns, share experiences, and contribute to the development of supportive interventions.</a:t>
              </a:r>
            </a:p>
          </p:txBody>
        </p:sp>
        <p:sp>
          <p:nvSpPr>
            <p:cNvPr id="47" name="TextBox 47"/>
            <p:cNvSpPr txBox="1"/>
            <p:nvPr/>
          </p:nvSpPr>
          <p:spPr>
            <a:xfrm>
              <a:off x="0" y="3269743"/>
              <a:ext cx="3769175" cy="385048"/>
            </a:xfrm>
            <a:prstGeom prst="rect">
              <a:avLst/>
            </a:prstGeom>
          </p:spPr>
          <p:txBody>
            <a:bodyPr lIns="0" tIns="0" rIns="0" bIns="0" rtlCol="0" anchor="t">
              <a:spAutoFit/>
            </a:bodyPr>
            <a:lstStyle/>
            <a:p>
              <a:pPr>
                <a:lnSpc>
                  <a:spcPts val="2474"/>
                </a:lnSpc>
              </a:pPr>
              <a:endParaRPr/>
            </a:p>
          </p:txBody>
        </p:sp>
        <p:sp>
          <p:nvSpPr>
            <p:cNvPr id="48" name="TextBox 48"/>
            <p:cNvSpPr txBox="1"/>
            <p:nvPr/>
          </p:nvSpPr>
          <p:spPr>
            <a:xfrm>
              <a:off x="0" y="2793190"/>
              <a:ext cx="5974282" cy="292293"/>
            </a:xfrm>
            <a:prstGeom prst="rect">
              <a:avLst/>
            </a:prstGeom>
          </p:spPr>
          <p:txBody>
            <a:bodyPr lIns="0" tIns="0" rIns="0" bIns="0" rtlCol="0" anchor="t">
              <a:spAutoFit/>
            </a:bodyPr>
            <a:lstStyle/>
            <a:p>
              <a:pPr>
                <a:lnSpc>
                  <a:spcPts val="1855"/>
                </a:lnSpc>
              </a:pPr>
              <a:endParaRPr/>
            </a:p>
          </p:txBody>
        </p:sp>
        <p:sp>
          <p:nvSpPr>
            <p:cNvPr id="49" name="TextBox 49"/>
            <p:cNvSpPr txBox="1"/>
            <p:nvPr/>
          </p:nvSpPr>
          <p:spPr>
            <a:xfrm>
              <a:off x="0" y="3663032"/>
              <a:ext cx="5974282" cy="292293"/>
            </a:xfrm>
            <a:prstGeom prst="rect">
              <a:avLst/>
            </a:prstGeom>
          </p:spPr>
          <p:txBody>
            <a:bodyPr lIns="0" tIns="0" rIns="0" bIns="0" rtlCol="0" anchor="t">
              <a:spAutoFit/>
            </a:bodyPr>
            <a:lstStyle/>
            <a:p>
              <a:pPr>
                <a:lnSpc>
                  <a:spcPts val="1855"/>
                </a:lnSpc>
              </a:pPr>
              <a:endParaRPr/>
            </a:p>
          </p:txBody>
        </p:sp>
      </p:grpSp>
      <p:grpSp>
        <p:nvGrpSpPr>
          <p:cNvPr id="50" name="Group 50"/>
          <p:cNvGrpSpPr/>
          <p:nvPr/>
        </p:nvGrpSpPr>
        <p:grpSpPr>
          <a:xfrm>
            <a:off x="3945842" y="934949"/>
            <a:ext cx="2862915" cy="4454915"/>
            <a:chOff x="0" y="0"/>
            <a:chExt cx="3817220" cy="5939887"/>
          </a:xfrm>
        </p:grpSpPr>
        <p:sp>
          <p:nvSpPr>
            <p:cNvPr id="51" name="TextBox 51"/>
            <p:cNvSpPr txBox="1"/>
            <p:nvPr/>
          </p:nvSpPr>
          <p:spPr>
            <a:xfrm>
              <a:off x="0" y="-47625"/>
              <a:ext cx="2408284" cy="526663"/>
            </a:xfrm>
            <a:prstGeom prst="rect">
              <a:avLst/>
            </a:prstGeom>
          </p:spPr>
          <p:txBody>
            <a:bodyPr lIns="0" tIns="0" rIns="0" bIns="0" rtlCol="0" anchor="t">
              <a:spAutoFit/>
            </a:bodyPr>
            <a:lstStyle/>
            <a:p>
              <a:pPr>
                <a:lnSpc>
                  <a:spcPts val="3416"/>
                </a:lnSpc>
              </a:pPr>
              <a:endParaRPr/>
            </a:p>
          </p:txBody>
        </p:sp>
        <p:sp>
          <p:nvSpPr>
            <p:cNvPr id="52" name="TextBox 52"/>
            <p:cNvSpPr txBox="1"/>
            <p:nvPr/>
          </p:nvSpPr>
          <p:spPr>
            <a:xfrm>
              <a:off x="0" y="4998270"/>
              <a:ext cx="2408284" cy="526663"/>
            </a:xfrm>
            <a:prstGeom prst="rect">
              <a:avLst/>
            </a:prstGeom>
          </p:spPr>
          <p:txBody>
            <a:bodyPr lIns="0" tIns="0" rIns="0" bIns="0" rtlCol="0" anchor="t">
              <a:spAutoFit/>
            </a:bodyPr>
            <a:lstStyle/>
            <a:p>
              <a:pPr>
                <a:lnSpc>
                  <a:spcPts val="3416"/>
                </a:lnSpc>
              </a:pPr>
              <a:endParaRPr/>
            </a:p>
          </p:txBody>
        </p:sp>
        <p:sp>
          <p:nvSpPr>
            <p:cNvPr id="53" name="TextBox 53"/>
            <p:cNvSpPr txBox="1"/>
            <p:nvPr/>
          </p:nvSpPr>
          <p:spPr>
            <a:xfrm>
              <a:off x="0" y="482246"/>
              <a:ext cx="3817220" cy="4256634"/>
            </a:xfrm>
            <a:prstGeom prst="rect">
              <a:avLst/>
            </a:prstGeom>
          </p:spPr>
          <p:txBody>
            <a:bodyPr lIns="0" tIns="0" rIns="0" bIns="0" rtlCol="0" anchor="t">
              <a:spAutoFit/>
            </a:bodyPr>
            <a:lstStyle/>
            <a:p>
              <a:pPr>
                <a:lnSpc>
                  <a:spcPts val="2830"/>
                </a:lnSpc>
              </a:pPr>
              <a:r>
                <a:rPr lang="en-US" sz="2021">
                  <a:solidFill>
                    <a:srgbClr val="FFFFFF"/>
                  </a:solidFill>
                  <a:latin typeface="Lato 2"/>
                </a:rPr>
                <a:t>The survey was specifically conducted for South Asian women in Newham, acknowledging the intersection of cultural, gender, and mental health factors unique to this community.</a:t>
              </a:r>
            </a:p>
          </p:txBody>
        </p:sp>
        <p:sp>
          <p:nvSpPr>
            <p:cNvPr id="54" name="TextBox 54"/>
            <p:cNvSpPr txBox="1"/>
            <p:nvPr/>
          </p:nvSpPr>
          <p:spPr>
            <a:xfrm>
              <a:off x="0" y="5537666"/>
              <a:ext cx="3817220" cy="402221"/>
            </a:xfrm>
            <a:prstGeom prst="rect">
              <a:avLst/>
            </a:prstGeom>
          </p:spPr>
          <p:txBody>
            <a:bodyPr lIns="0" tIns="0" rIns="0" bIns="0" rtlCol="0" anchor="t">
              <a:spAutoFit/>
            </a:bodyPr>
            <a:lstStyle/>
            <a:p>
              <a:pPr>
                <a:lnSpc>
                  <a:spcPts val="2562"/>
                </a:lnSpc>
              </a:pPr>
              <a:endParaRPr/>
            </a:p>
          </p:txBody>
        </p:sp>
      </p:grpSp>
      <p:grpSp>
        <p:nvGrpSpPr>
          <p:cNvPr id="55" name="Group 55"/>
          <p:cNvGrpSpPr/>
          <p:nvPr/>
        </p:nvGrpSpPr>
        <p:grpSpPr>
          <a:xfrm>
            <a:off x="6186198" y="6630791"/>
            <a:ext cx="4313745" cy="3578787"/>
            <a:chOff x="0" y="0"/>
            <a:chExt cx="5751660" cy="4771715"/>
          </a:xfrm>
        </p:grpSpPr>
        <p:sp>
          <p:nvSpPr>
            <p:cNvPr id="56" name="TextBox 56"/>
            <p:cNvSpPr txBox="1"/>
            <p:nvPr/>
          </p:nvSpPr>
          <p:spPr>
            <a:xfrm>
              <a:off x="0" y="-38100"/>
              <a:ext cx="3628723" cy="3639440"/>
            </a:xfrm>
            <a:prstGeom prst="rect">
              <a:avLst/>
            </a:prstGeom>
          </p:spPr>
          <p:txBody>
            <a:bodyPr lIns="0" tIns="0" rIns="0" bIns="0" rtlCol="0" anchor="t">
              <a:spAutoFit/>
            </a:bodyPr>
            <a:lstStyle/>
            <a:p>
              <a:pPr>
                <a:lnSpc>
                  <a:spcPts val="2474"/>
                </a:lnSpc>
              </a:pPr>
              <a:r>
                <a:rPr lang="en-US" sz="1767">
                  <a:solidFill>
                    <a:srgbClr val="FFFFFF"/>
                  </a:solidFill>
                  <a:latin typeface="Lato 1 Heavy"/>
                </a:rPr>
                <a:t>By engaging directly with South Asian women in familiar community spaces, Blossom sought to build trust, inclusivity, and a sense of belonging, encouraging open discussions around mental well-being.</a:t>
              </a:r>
            </a:p>
          </p:txBody>
        </p:sp>
        <p:sp>
          <p:nvSpPr>
            <p:cNvPr id="57" name="TextBox 57"/>
            <p:cNvSpPr txBox="1"/>
            <p:nvPr/>
          </p:nvSpPr>
          <p:spPr>
            <a:xfrm>
              <a:off x="0" y="4086133"/>
              <a:ext cx="3628723" cy="385048"/>
            </a:xfrm>
            <a:prstGeom prst="rect">
              <a:avLst/>
            </a:prstGeom>
          </p:spPr>
          <p:txBody>
            <a:bodyPr lIns="0" tIns="0" rIns="0" bIns="0" rtlCol="0" anchor="t">
              <a:spAutoFit/>
            </a:bodyPr>
            <a:lstStyle/>
            <a:p>
              <a:pPr>
                <a:lnSpc>
                  <a:spcPts val="2474"/>
                </a:lnSpc>
              </a:pPr>
              <a:endParaRPr/>
            </a:p>
          </p:txBody>
        </p:sp>
        <p:sp>
          <p:nvSpPr>
            <p:cNvPr id="58" name="TextBox 58"/>
            <p:cNvSpPr txBox="1"/>
            <p:nvPr/>
          </p:nvSpPr>
          <p:spPr>
            <a:xfrm>
              <a:off x="0" y="3609581"/>
              <a:ext cx="5751660" cy="292293"/>
            </a:xfrm>
            <a:prstGeom prst="rect">
              <a:avLst/>
            </a:prstGeom>
          </p:spPr>
          <p:txBody>
            <a:bodyPr lIns="0" tIns="0" rIns="0" bIns="0" rtlCol="0" anchor="t">
              <a:spAutoFit/>
            </a:bodyPr>
            <a:lstStyle/>
            <a:p>
              <a:pPr>
                <a:lnSpc>
                  <a:spcPts val="1855"/>
                </a:lnSpc>
              </a:pPr>
              <a:endParaRPr/>
            </a:p>
          </p:txBody>
        </p:sp>
        <p:sp>
          <p:nvSpPr>
            <p:cNvPr id="59" name="TextBox 59"/>
            <p:cNvSpPr txBox="1"/>
            <p:nvPr/>
          </p:nvSpPr>
          <p:spPr>
            <a:xfrm>
              <a:off x="0" y="4479423"/>
              <a:ext cx="5751660" cy="292293"/>
            </a:xfrm>
            <a:prstGeom prst="rect">
              <a:avLst/>
            </a:prstGeom>
          </p:spPr>
          <p:txBody>
            <a:bodyPr lIns="0" tIns="0" rIns="0" bIns="0" rtlCol="0" anchor="t">
              <a:spAutoFit/>
            </a:bodyPr>
            <a:lstStyle/>
            <a:p>
              <a:pPr>
                <a:lnSpc>
                  <a:spcPts val="1855"/>
                </a:lnSpc>
              </a:pPr>
              <a:endParaRPr/>
            </a:p>
          </p:txBody>
        </p:sp>
      </p:grpSp>
      <p:grpSp>
        <p:nvGrpSpPr>
          <p:cNvPr id="60" name="Group 60"/>
          <p:cNvGrpSpPr/>
          <p:nvPr/>
        </p:nvGrpSpPr>
        <p:grpSpPr>
          <a:xfrm>
            <a:off x="8385219" y="1642156"/>
            <a:ext cx="2787193" cy="3889591"/>
            <a:chOff x="0" y="0"/>
            <a:chExt cx="3716257" cy="5186121"/>
          </a:xfrm>
        </p:grpSpPr>
        <p:sp>
          <p:nvSpPr>
            <p:cNvPr id="61" name="TextBox 61"/>
            <p:cNvSpPr txBox="1"/>
            <p:nvPr/>
          </p:nvSpPr>
          <p:spPr>
            <a:xfrm>
              <a:off x="0" y="4500539"/>
              <a:ext cx="2344587" cy="385048"/>
            </a:xfrm>
            <a:prstGeom prst="rect">
              <a:avLst/>
            </a:prstGeom>
          </p:spPr>
          <p:txBody>
            <a:bodyPr lIns="0" tIns="0" rIns="0" bIns="0" rtlCol="0" anchor="t">
              <a:spAutoFit/>
            </a:bodyPr>
            <a:lstStyle/>
            <a:p>
              <a:pPr>
                <a:lnSpc>
                  <a:spcPts val="2474"/>
                </a:lnSpc>
              </a:pPr>
              <a:endParaRPr/>
            </a:p>
          </p:txBody>
        </p:sp>
        <p:sp>
          <p:nvSpPr>
            <p:cNvPr id="62" name="TextBox 62"/>
            <p:cNvSpPr txBox="1"/>
            <p:nvPr/>
          </p:nvSpPr>
          <p:spPr>
            <a:xfrm>
              <a:off x="0" y="-47625"/>
              <a:ext cx="3716257" cy="4363905"/>
            </a:xfrm>
            <a:prstGeom prst="rect">
              <a:avLst/>
            </a:prstGeom>
          </p:spPr>
          <p:txBody>
            <a:bodyPr lIns="0" tIns="0" rIns="0" bIns="0" rtlCol="0" anchor="t">
              <a:spAutoFit/>
            </a:bodyPr>
            <a:lstStyle/>
            <a:p>
              <a:pPr>
                <a:lnSpc>
                  <a:spcPts val="2930"/>
                </a:lnSpc>
              </a:pPr>
              <a:r>
                <a:rPr lang="en-US" sz="2093">
                  <a:solidFill>
                    <a:srgbClr val="FFFFFF"/>
                  </a:solidFill>
                  <a:latin typeface="Lato 2 Bold"/>
                </a:rPr>
                <a:t>The survey aimed to capture and address mental health challenges specific to South Asian women, considering societal expectations, cultural roles, and gender dynamics.</a:t>
              </a:r>
            </a:p>
          </p:txBody>
        </p:sp>
        <p:sp>
          <p:nvSpPr>
            <p:cNvPr id="63" name="TextBox 63"/>
            <p:cNvSpPr txBox="1"/>
            <p:nvPr/>
          </p:nvSpPr>
          <p:spPr>
            <a:xfrm>
              <a:off x="0" y="4893828"/>
              <a:ext cx="3716257" cy="292293"/>
            </a:xfrm>
            <a:prstGeom prst="rect">
              <a:avLst/>
            </a:prstGeom>
          </p:spPr>
          <p:txBody>
            <a:bodyPr lIns="0" tIns="0" rIns="0" bIns="0" rtlCol="0" anchor="t">
              <a:spAutoFit/>
            </a:bodyPr>
            <a:lstStyle/>
            <a:p>
              <a:pPr>
                <a:lnSpc>
                  <a:spcPts val="1855"/>
                </a:lnSpc>
              </a:pPr>
              <a:endParaRPr/>
            </a:p>
          </p:txBody>
        </p:sp>
      </p:grpSp>
      <p:grpSp>
        <p:nvGrpSpPr>
          <p:cNvPr id="64" name="Group 64"/>
          <p:cNvGrpSpPr/>
          <p:nvPr/>
        </p:nvGrpSpPr>
        <p:grpSpPr>
          <a:xfrm>
            <a:off x="10499943" y="6630791"/>
            <a:ext cx="4515758" cy="3273687"/>
            <a:chOff x="0" y="0"/>
            <a:chExt cx="6021010" cy="4364916"/>
          </a:xfrm>
        </p:grpSpPr>
        <p:sp>
          <p:nvSpPr>
            <p:cNvPr id="65" name="TextBox 65"/>
            <p:cNvSpPr txBox="1"/>
            <p:nvPr/>
          </p:nvSpPr>
          <p:spPr>
            <a:xfrm>
              <a:off x="0" y="-38100"/>
              <a:ext cx="3798656" cy="3232641"/>
            </a:xfrm>
            <a:prstGeom prst="rect">
              <a:avLst/>
            </a:prstGeom>
          </p:spPr>
          <p:txBody>
            <a:bodyPr lIns="0" tIns="0" rIns="0" bIns="0" rtlCol="0" anchor="t">
              <a:spAutoFit/>
            </a:bodyPr>
            <a:lstStyle/>
            <a:p>
              <a:pPr>
                <a:lnSpc>
                  <a:spcPts val="2474"/>
                </a:lnSpc>
              </a:pPr>
              <a:r>
                <a:rPr lang="en-US" sz="1767">
                  <a:solidFill>
                    <a:srgbClr val="FFFFFF"/>
                  </a:solidFill>
                  <a:latin typeface="Lato 1 Heavy"/>
                </a:rPr>
                <a:t>The survey focused on addressing the potential invisibility of mental health issues within the South Asian women community, bringing them to the forefront and validating their unique experiences.</a:t>
              </a:r>
            </a:p>
          </p:txBody>
        </p:sp>
        <p:sp>
          <p:nvSpPr>
            <p:cNvPr id="66" name="TextBox 66"/>
            <p:cNvSpPr txBox="1"/>
            <p:nvPr/>
          </p:nvSpPr>
          <p:spPr>
            <a:xfrm>
              <a:off x="0" y="3679334"/>
              <a:ext cx="3798656" cy="385048"/>
            </a:xfrm>
            <a:prstGeom prst="rect">
              <a:avLst/>
            </a:prstGeom>
          </p:spPr>
          <p:txBody>
            <a:bodyPr lIns="0" tIns="0" rIns="0" bIns="0" rtlCol="0" anchor="t">
              <a:spAutoFit/>
            </a:bodyPr>
            <a:lstStyle/>
            <a:p>
              <a:pPr>
                <a:lnSpc>
                  <a:spcPts val="2474"/>
                </a:lnSpc>
              </a:pPr>
              <a:endParaRPr/>
            </a:p>
          </p:txBody>
        </p:sp>
        <p:sp>
          <p:nvSpPr>
            <p:cNvPr id="67" name="TextBox 67"/>
            <p:cNvSpPr txBox="1"/>
            <p:nvPr/>
          </p:nvSpPr>
          <p:spPr>
            <a:xfrm>
              <a:off x="0" y="3202782"/>
              <a:ext cx="6021010" cy="292293"/>
            </a:xfrm>
            <a:prstGeom prst="rect">
              <a:avLst/>
            </a:prstGeom>
          </p:spPr>
          <p:txBody>
            <a:bodyPr lIns="0" tIns="0" rIns="0" bIns="0" rtlCol="0" anchor="t">
              <a:spAutoFit/>
            </a:bodyPr>
            <a:lstStyle/>
            <a:p>
              <a:pPr>
                <a:lnSpc>
                  <a:spcPts val="1855"/>
                </a:lnSpc>
              </a:pPr>
              <a:endParaRPr/>
            </a:p>
          </p:txBody>
        </p:sp>
        <p:sp>
          <p:nvSpPr>
            <p:cNvPr id="68" name="TextBox 68"/>
            <p:cNvSpPr txBox="1"/>
            <p:nvPr/>
          </p:nvSpPr>
          <p:spPr>
            <a:xfrm>
              <a:off x="0" y="4072624"/>
              <a:ext cx="6021010" cy="292293"/>
            </a:xfrm>
            <a:prstGeom prst="rect">
              <a:avLst/>
            </a:prstGeom>
          </p:spPr>
          <p:txBody>
            <a:bodyPr lIns="0" tIns="0" rIns="0" bIns="0" rtlCol="0" anchor="t">
              <a:spAutoFit/>
            </a:bodyPr>
            <a:lstStyle/>
            <a:p>
              <a:pPr>
                <a:lnSpc>
                  <a:spcPts val="1855"/>
                </a:lnSpc>
              </a:pPr>
              <a:endParaRPr/>
            </a:p>
          </p:txBody>
        </p:sp>
      </p:grpSp>
      <p:grpSp>
        <p:nvGrpSpPr>
          <p:cNvPr id="69" name="Group 69"/>
          <p:cNvGrpSpPr/>
          <p:nvPr/>
        </p:nvGrpSpPr>
        <p:grpSpPr>
          <a:xfrm>
            <a:off x="12658815" y="1806935"/>
            <a:ext cx="4713771" cy="3560032"/>
            <a:chOff x="0" y="0"/>
            <a:chExt cx="6285028" cy="4746710"/>
          </a:xfrm>
        </p:grpSpPr>
        <p:sp>
          <p:nvSpPr>
            <p:cNvPr id="70" name="TextBox 70"/>
            <p:cNvSpPr txBox="1"/>
            <p:nvPr/>
          </p:nvSpPr>
          <p:spPr>
            <a:xfrm>
              <a:off x="0" y="-38100"/>
              <a:ext cx="3965225" cy="3770833"/>
            </a:xfrm>
            <a:prstGeom prst="rect">
              <a:avLst/>
            </a:prstGeom>
          </p:spPr>
          <p:txBody>
            <a:bodyPr lIns="0" tIns="0" rIns="0" bIns="0" rtlCol="0" anchor="t">
              <a:spAutoFit/>
            </a:bodyPr>
            <a:lstStyle/>
            <a:p>
              <a:pPr>
                <a:lnSpc>
                  <a:spcPts val="2872"/>
                </a:lnSpc>
              </a:pPr>
              <a:r>
                <a:rPr lang="en-US" sz="2051">
                  <a:solidFill>
                    <a:srgbClr val="FFFFFF"/>
                  </a:solidFill>
                  <a:latin typeface="Lato 1 Heavy"/>
                </a:rPr>
                <a:t>Tailored interventions were designed to be culturally relevant, recognizing the diverse backgrounds, languages, and traditions within the South Asian female community.</a:t>
              </a:r>
            </a:p>
          </p:txBody>
        </p:sp>
        <p:sp>
          <p:nvSpPr>
            <p:cNvPr id="71" name="TextBox 71"/>
            <p:cNvSpPr txBox="1"/>
            <p:nvPr/>
          </p:nvSpPr>
          <p:spPr>
            <a:xfrm>
              <a:off x="0" y="4537332"/>
              <a:ext cx="6285028" cy="209378"/>
            </a:xfrm>
            <a:prstGeom prst="rect">
              <a:avLst/>
            </a:prstGeom>
          </p:spPr>
          <p:txBody>
            <a:bodyPr lIns="0" tIns="0" rIns="0" bIns="0" rtlCol="0" anchor="t">
              <a:spAutoFit/>
            </a:bodyPr>
            <a:lstStyle/>
            <a:p>
              <a:pPr>
                <a:lnSpc>
                  <a:spcPts val="1272"/>
                </a:lnSpc>
              </a:pPr>
              <a:endParaRPr/>
            </a:p>
          </p:txBody>
        </p:sp>
      </p:grpSp>
      <p:grpSp>
        <p:nvGrpSpPr>
          <p:cNvPr id="72" name="Group 72"/>
          <p:cNvGrpSpPr/>
          <p:nvPr/>
        </p:nvGrpSpPr>
        <p:grpSpPr>
          <a:xfrm>
            <a:off x="15015701" y="6438853"/>
            <a:ext cx="4033552" cy="3273687"/>
            <a:chOff x="0" y="0"/>
            <a:chExt cx="5378069" cy="4364916"/>
          </a:xfrm>
        </p:grpSpPr>
        <p:sp>
          <p:nvSpPr>
            <p:cNvPr id="73" name="TextBox 73"/>
            <p:cNvSpPr txBox="1"/>
            <p:nvPr/>
          </p:nvSpPr>
          <p:spPr>
            <a:xfrm>
              <a:off x="0" y="-38100"/>
              <a:ext cx="3393024" cy="3232641"/>
            </a:xfrm>
            <a:prstGeom prst="rect">
              <a:avLst/>
            </a:prstGeom>
          </p:spPr>
          <p:txBody>
            <a:bodyPr lIns="0" tIns="0" rIns="0" bIns="0" rtlCol="0" anchor="t">
              <a:spAutoFit/>
            </a:bodyPr>
            <a:lstStyle/>
            <a:p>
              <a:pPr>
                <a:lnSpc>
                  <a:spcPts val="2474"/>
                </a:lnSpc>
              </a:pPr>
              <a:r>
                <a:rPr lang="en-US" sz="1767">
                  <a:solidFill>
                    <a:srgbClr val="FFFFFF"/>
                  </a:solidFill>
                  <a:latin typeface="Lato 1 Heavy"/>
                </a:rPr>
                <a:t> Blossom ensured language accessibility by providing survey materials and support in multiple languages, recognizing linguistic diversity within the South Asian community.</a:t>
              </a:r>
            </a:p>
          </p:txBody>
        </p:sp>
        <p:sp>
          <p:nvSpPr>
            <p:cNvPr id="74" name="TextBox 74"/>
            <p:cNvSpPr txBox="1"/>
            <p:nvPr/>
          </p:nvSpPr>
          <p:spPr>
            <a:xfrm>
              <a:off x="0" y="3679334"/>
              <a:ext cx="3393024" cy="385048"/>
            </a:xfrm>
            <a:prstGeom prst="rect">
              <a:avLst/>
            </a:prstGeom>
          </p:spPr>
          <p:txBody>
            <a:bodyPr lIns="0" tIns="0" rIns="0" bIns="0" rtlCol="0" anchor="t">
              <a:spAutoFit/>
            </a:bodyPr>
            <a:lstStyle/>
            <a:p>
              <a:pPr>
                <a:lnSpc>
                  <a:spcPts val="2474"/>
                </a:lnSpc>
              </a:pPr>
              <a:endParaRPr/>
            </a:p>
          </p:txBody>
        </p:sp>
        <p:sp>
          <p:nvSpPr>
            <p:cNvPr id="75" name="TextBox 75"/>
            <p:cNvSpPr txBox="1"/>
            <p:nvPr/>
          </p:nvSpPr>
          <p:spPr>
            <a:xfrm>
              <a:off x="0" y="3202782"/>
              <a:ext cx="5378069" cy="292293"/>
            </a:xfrm>
            <a:prstGeom prst="rect">
              <a:avLst/>
            </a:prstGeom>
          </p:spPr>
          <p:txBody>
            <a:bodyPr lIns="0" tIns="0" rIns="0" bIns="0" rtlCol="0" anchor="t">
              <a:spAutoFit/>
            </a:bodyPr>
            <a:lstStyle/>
            <a:p>
              <a:pPr>
                <a:lnSpc>
                  <a:spcPts val="1855"/>
                </a:lnSpc>
              </a:pPr>
              <a:endParaRPr/>
            </a:p>
          </p:txBody>
        </p:sp>
        <p:sp>
          <p:nvSpPr>
            <p:cNvPr id="76" name="TextBox 76"/>
            <p:cNvSpPr txBox="1"/>
            <p:nvPr/>
          </p:nvSpPr>
          <p:spPr>
            <a:xfrm>
              <a:off x="0" y="4072624"/>
              <a:ext cx="5378069" cy="292293"/>
            </a:xfrm>
            <a:prstGeom prst="rect">
              <a:avLst/>
            </a:prstGeom>
          </p:spPr>
          <p:txBody>
            <a:bodyPr lIns="0" tIns="0" rIns="0" bIns="0" rtlCol="0" anchor="t">
              <a:spAutoFit/>
            </a:bodyPr>
            <a:lstStyle/>
            <a:p>
              <a:pPr>
                <a:lnSpc>
                  <a:spcPts val="1855"/>
                </a:lnSpc>
              </a:pPr>
              <a:endParaRPr/>
            </a:p>
          </p:txBody>
        </p:sp>
      </p:grpSp>
      <p:sp>
        <p:nvSpPr>
          <p:cNvPr id="77" name="TextBox 77"/>
          <p:cNvSpPr txBox="1"/>
          <p:nvPr/>
        </p:nvSpPr>
        <p:spPr>
          <a:xfrm>
            <a:off x="3709247" y="870309"/>
            <a:ext cx="3099509" cy="346483"/>
          </a:xfrm>
          <a:prstGeom prst="rect">
            <a:avLst/>
          </a:prstGeom>
        </p:spPr>
        <p:txBody>
          <a:bodyPr lIns="0" tIns="0" rIns="0" bIns="0" rtlCol="0" anchor="t">
            <a:spAutoFit/>
          </a:bodyPr>
          <a:lstStyle/>
          <a:p>
            <a:pPr algn="ctr">
              <a:lnSpc>
                <a:spcPts val="2877"/>
              </a:lnSpc>
              <a:spcBef>
                <a:spcPct val="0"/>
              </a:spcBef>
            </a:pPr>
            <a:r>
              <a:rPr lang="en-US" sz="2055">
                <a:solidFill>
                  <a:srgbClr val="FFFFFF"/>
                </a:solidFill>
                <a:latin typeface="Open Sans Extra Bold"/>
              </a:rPr>
              <a:t>Targeted Demographic</a:t>
            </a:r>
          </a:p>
        </p:txBody>
      </p:sp>
      <p:sp>
        <p:nvSpPr>
          <p:cNvPr id="78" name="TextBox 78"/>
          <p:cNvSpPr txBox="1"/>
          <p:nvPr/>
        </p:nvSpPr>
        <p:spPr>
          <a:xfrm>
            <a:off x="8642687" y="896849"/>
            <a:ext cx="2091050" cy="707064"/>
          </a:xfrm>
          <a:prstGeom prst="rect">
            <a:avLst/>
          </a:prstGeom>
        </p:spPr>
        <p:txBody>
          <a:bodyPr lIns="0" tIns="0" rIns="0" bIns="0" rtlCol="0" anchor="t">
            <a:spAutoFit/>
          </a:bodyPr>
          <a:lstStyle/>
          <a:p>
            <a:pPr algn="ctr">
              <a:lnSpc>
                <a:spcPts val="2877"/>
              </a:lnSpc>
              <a:spcBef>
                <a:spcPct val="0"/>
              </a:spcBef>
            </a:pPr>
            <a:r>
              <a:rPr lang="en-US" sz="2055">
                <a:solidFill>
                  <a:srgbClr val="FFFFFF"/>
                </a:solidFill>
                <a:latin typeface="Open Sans Extra Bold"/>
              </a:rPr>
              <a:t>Gender-specific</a:t>
            </a:r>
          </a:p>
          <a:p>
            <a:pPr algn="ctr">
              <a:lnSpc>
                <a:spcPts val="2877"/>
              </a:lnSpc>
              <a:spcBef>
                <a:spcPct val="0"/>
              </a:spcBef>
            </a:pPr>
            <a:r>
              <a:rPr lang="en-US" sz="2055">
                <a:solidFill>
                  <a:srgbClr val="FFFFFF"/>
                </a:solidFill>
                <a:latin typeface="Open Sans Extra Bold"/>
              </a:rPr>
              <a:t> Challenges</a:t>
            </a:r>
          </a:p>
        </p:txBody>
      </p:sp>
      <p:sp>
        <p:nvSpPr>
          <p:cNvPr id="79" name="TextBox 79"/>
          <p:cNvSpPr txBox="1"/>
          <p:nvPr/>
        </p:nvSpPr>
        <p:spPr>
          <a:xfrm>
            <a:off x="12658815" y="1178692"/>
            <a:ext cx="2543065" cy="346483"/>
          </a:xfrm>
          <a:prstGeom prst="rect">
            <a:avLst/>
          </a:prstGeom>
        </p:spPr>
        <p:txBody>
          <a:bodyPr lIns="0" tIns="0" rIns="0" bIns="0" rtlCol="0" anchor="t">
            <a:spAutoFit/>
          </a:bodyPr>
          <a:lstStyle/>
          <a:p>
            <a:pPr algn="ctr">
              <a:lnSpc>
                <a:spcPts val="2877"/>
              </a:lnSpc>
              <a:spcBef>
                <a:spcPct val="0"/>
              </a:spcBef>
            </a:pPr>
            <a:r>
              <a:rPr lang="en-US" sz="2055">
                <a:solidFill>
                  <a:srgbClr val="FFFFFF"/>
                </a:solidFill>
                <a:latin typeface="Open Sans Extra Bold"/>
              </a:rPr>
              <a:t>Cultural Relevance</a:t>
            </a:r>
          </a:p>
        </p:txBody>
      </p:sp>
      <p:sp>
        <p:nvSpPr>
          <p:cNvPr id="80" name="TextBox 80"/>
          <p:cNvSpPr txBox="1"/>
          <p:nvPr/>
        </p:nvSpPr>
        <p:spPr>
          <a:xfrm>
            <a:off x="2110703" y="5494150"/>
            <a:ext cx="1976759" cy="707064"/>
          </a:xfrm>
          <a:prstGeom prst="rect">
            <a:avLst/>
          </a:prstGeom>
        </p:spPr>
        <p:txBody>
          <a:bodyPr lIns="0" tIns="0" rIns="0" bIns="0" rtlCol="0" anchor="t">
            <a:spAutoFit/>
          </a:bodyPr>
          <a:lstStyle/>
          <a:p>
            <a:pPr algn="ctr">
              <a:lnSpc>
                <a:spcPts val="2877"/>
              </a:lnSpc>
              <a:spcBef>
                <a:spcPct val="0"/>
              </a:spcBef>
            </a:pPr>
            <a:r>
              <a:rPr lang="en-US" sz="2055">
                <a:solidFill>
                  <a:srgbClr val="FFFFFF"/>
                </a:solidFill>
                <a:latin typeface="Open Sans Extra Bold"/>
              </a:rPr>
              <a:t>Community </a:t>
            </a:r>
          </a:p>
          <a:p>
            <a:pPr algn="ctr">
              <a:lnSpc>
                <a:spcPts val="2877"/>
              </a:lnSpc>
              <a:spcBef>
                <a:spcPct val="0"/>
              </a:spcBef>
            </a:pPr>
            <a:r>
              <a:rPr lang="en-US" sz="2055">
                <a:solidFill>
                  <a:srgbClr val="FFFFFF"/>
                </a:solidFill>
                <a:latin typeface="Open Sans Extra Bold"/>
              </a:rPr>
              <a:t>Empowerment</a:t>
            </a:r>
          </a:p>
        </p:txBody>
      </p:sp>
      <p:sp>
        <p:nvSpPr>
          <p:cNvPr id="81" name="TextBox 81"/>
          <p:cNvSpPr txBox="1"/>
          <p:nvPr/>
        </p:nvSpPr>
        <p:spPr>
          <a:xfrm>
            <a:off x="-762928" y="5541414"/>
            <a:ext cx="16460222" cy="622061"/>
          </a:xfrm>
          <a:prstGeom prst="rect">
            <a:avLst/>
          </a:prstGeom>
        </p:spPr>
        <p:txBody>
          <a:bodyPr lIns="0" tIns="0" rIns="0" bIns="0" rtlCol="0" anchor="t">
            <a:spAutoFit/>
          </a:bodyPr>
          <a:lstStyle/>
          <a:p>
            <a:pPr algn="ctr">
              <a:lnSpc>
                <a:spcPts val="2552"/>
              </a:lnSpc>
              <a:spcBef>
                <a:spcPct val="0"/>
              </a:spcBef>
            </a:pPr>
            <a:r>
              <a:rPr lang="en-US" sz="1823">
                <a:solidFill>
                  <a:srgbClr val="FFFFFF"/>
                </a:solidFill>
                <a:latin typeface="Open Sans Extra Bold"/>
              </a:rPr>
              <a:t>Building Trust</a:t>
            </a:r>
          </a:p>
          <a:p>
            <a:pPr algn="ctr">
              <a:lnSpc>
                <a:spcPts val="2552"/>
              </a:lnSpc>
              <a:spcBef>
                <a:spcPct val="0"/>
              </a:spcBef>
            </a:pPr>
            <a:r>
              <a:rPr lang="en-US" sz="1823">
                <a:solidFill>
                  <a:srgbClr val="FFFFFF"/>
                </a:solidFill>
                <a:latin typeface="Open Sans Extra Bold"/>
              </a:rPr>
              <a:t> and Inclusivity</a:t>
            </a:r>
          </a:p>
        </p:txBody>
      </p:sp>
      <p:sp>
        <p:nvSpPr>
          <p:cNvPr id="82" name="TextBox 82"/>
          <p:cNvSpPr txBox="1"/>
          <p:nvPr/>
        </p:nvSpPr>
        <p:spPr>
          <a:xfrm>
            <a:off x="3601271" y="5579154"/>
            <a:ext cx="16460222" cy="622061"/>
          </a:xfrm>
          <a:prstGeom prst="rect">
            <a:avLst/>
          </a:prstGeom>
        </p:spPr>
        <p:txBody>
          <a:bodyPr lIns="0" tIns="0" rIns="0" bIns="0" rtlCol="0" anchor="t">
            <a:spAutoFit/>
          </a:bodyPr>
          <a:lstStyle/>
          <a:p>
            <a:pPr algn="ctr">
              <a:lnSpc>
                <a:spcPts val="2552"/>
              </a:lnSpc>
              <a:spcBef>
                <a:spcPct val="0"/>
              </a:spcBef>
            </a:pPr>
            <a:r>
              <a:rPr lang="en-US" sz="1823">
                <a:solidFill>
                  <a:srgbClr val="FFFFFF"/>
                </a:solidFill>
                <a:latin typeface="Open Sans Extra Bold"/>
              </a:rPr>
              <a:t>Visibility of </a:t>
            </a:r>
          </a:p>
          <a:p>
            <a:pPr algn="ctr">
              <a:lnSpc>
                <a:spcPts val="2552"/>
              </a:lnSpc>
              <a:spcBef>
                <a:spcPct val="0"/>
              </a:spcBef>
            </a:pPr>
            <a:r>
              <a:rPr lang="en-US" sz="1823">
                <a:solidFill>
                  <a:srgbClr val="FFFFFF"/>
                </a:solidFill>
                <a:latin typeface="Open Sans Extra Bold"/>
              </a:rPr>
              <a:t>Mental Health Issues</a:t>
            </a:r>
          </a:p>
        </p:txBody>
      </p:sp>
      <p:sp>
        <p:nvSpPr>
          <p:cNvPr id="83" name="TextBox 83"/>
          <p:cNvSpPr txBox="1"/>
          <p:nvPr/>
        </p:nvSpPr>
        <p:spPr>
          <a:xfrm>
            <a:off x="14878611" y="5602308"/>
            <a:ext cx="2722270" cy="302164"/>
          </a:xfrm>
          <a:prstGeom prst="rect">
            <a:avLst/>
          </a:prstGeom>
        </p:spPr>
        <p:txBody>
          <a:bodyPr lIns="0" tIns="0" rIns="0" bIns="0" rtlCol="0" anchor="t">
            <a:spAutoFit/>
          </a:bodyPr>
          <a:lstStyle/>
          <a:p>
            <a:pPr algn="ctr">
              <a:lnSpc>
                <a:spcPts val="2552"/>
              </a:lnSpc>
              <a:spcBef>
                <a:spcPct val="0"/>
              </a:spcBef>
            </a:pPr>
            <a:r>
              <a:rPr lang="en-US" sz="1823">
                <a:solidFill>
                  <a:srgbClr val="FFFFFF"/>
                </a:solidFill>
                <a:latin typeface="Open Sans Extra Bold"/>
              </a:rPr>
              <a:t>Language Accessibility</a:t>
            </a:r>
          </a:p>
        </p:txBody>
      </p:sp>
      <p:sp>
        <p:nvSpPr>
          <p:cNvPr id="84" name="TextBox 84"/>
          <p:cNvSpPr txBox="1"/>
          <p:nvPr/>
        </p:nvSpPr>
        <p:spPr>
          <a:xfrm rot="5400000">
            <a:off x="-3189435" y="5401536"/>
            <a:ext cx="7742256" cy="588016"/>
          </a:xfrm>
          <a:prstGeom prst="rect">
            <a:avLst/>
          </a:prstGeom>
        </p:spPr>
        <p:txBody>
          <a:bodyPr lIns="0" tIns="0" rIns="0" bIns="0" rtlCol="0" anchor="t">
            <a:spAutoFit/>
          </a:bodyPr>
          <a:lstStyle/>
          <a:p>
            <a:pPr algn="ctr">
              <a:lnSpc>
                <a:spcPts val="4400"/>
              </a:lnSpc>
            </a:pPr>
            <a:r>
              <a:rPr lang="en-US" sz="4400">
                <a:solidFill>
                  <a:srgbClr val="FFFFFF"/>
                </a:solidFill>
                <a:latin typeface="Hammersmith One"/>
              </a:rPr>
              <a:t>THE SURVEY - WHAT WE DID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3049"/>
        </a:solidFill>
        <a:effectLst/>
      </p:bgPr>
    </p:bg>
    <p:spTree>
      <p:nvGrpSpPr>
        <p:cNvPr id="1" name=""/>
        <p:cNvGrpSpPr/>
        <p:nvPr/>
      </p:nvGrpSpPr>
      <p:grpSpPr>
        <a:xfrm>
          <a:off x="0" y="0"/>
          <a:ext cx="0" cy="0"/>
          <a:chOff x="0" y="0"/>
          <a:chExt cx="0" cy="0"/>
        </a:xfrm>
      </p:grpSpPr>
      <p:sp>
        <p:nvSpPr>
          <p:cNvPr id="2" name="Freeform 2"/>
          <p:cNvSpPr/>
          <p:nvPr/>
        </p:nvSpPr>
        <p:spPr>
          <a:xfrm rot="-2454813">
            <a:off x="-2483928" y="-1763293"/>
            <a:ext cx="4705411" cy="3723156"/>
          </a:xfrm>
          <a:custGeom>
            <a:avLst/>
            <a:gdLst/>
            <a:ahLst/>
            <a:cxnLst/>
            <a:rect l="l" t="t" r="r" b="b"/>
            <a:pathLst>
              <a:path w="4705411" h="3723156">
                <a:moveTo>
                  <a:pt x="0" y="0"/>
                </a:moveTo>
                <a:lnTo>
                  <a:pt x="4705410" y="0"/>
                </a:lnTo>
                <a:lnTo>
                  <a:pt x="4705410" y="3723157"/>
                </a:lnTo>
                <a:lnTo>
                  <a:pt x="0" y="3723157"/>
                </a:lnTo>
                <a:lnTo>
                  <a:pt x="0" y="0"/>
                </a:lnTo>
                <a:close/>
              </a:path>
            </a:pathLst>
          </a:custGeom>
          <a:blipFill>
            <a:blip r:embed="rId2">
              <a:alphaModFix amt="30000"/>
              <a:extLst>
                <a:ext uri="{96DAC541-7B7A-43D3-8B79-37D633B846F1}">
                  <asvg:svgBlip xmlns:asvg="http://schemas.microsoft.com/office/drawing/2016/SVG/main" xmlns="" r:embed="rId3"/>
                </a:ext>
              </a:extLst>
            </a:blip>
            <a:stretch>
              <a:fillRect/>
            </a:stretch>
          </a:blipFill>
        </p:spPr>
      </p:sp>
      <p:sp>
        <p:nvSpPr>
          <p:cNvPr id="3" name="Freeform 3"/>
          <p:cNvSpPr/>
          <p:nvPr/>
        </p:nvSpPr>
        <p:spPr>
          <a:xfrm rot="-2454813">
            <a:off x="15891365" y="7645507"/>
            <a:ext cx="4544578" cy="3595897"/>
          </a:xfrm>
          <a:custGeom>
            <a:avLst/>
            <a:gdLst/>
            <a:ahLst/>
            <a:cxnLst/>
            <a:rect l="l" t="t" r="r" b="b"/>
            <a:pathLst>
              <a:path w="4544578" h="3595897">
                <a:moveTo>
                  <a:pt x="0" y="0"/>
                </a:moveTo>
                <a:lnTo>
                  <a:pt x="4544578" y="0"/>
                </a:lnTo>
                <a:lnTo>
                  <a:pt x="4544578" y="3595897"/>
                </a:lnTo>
                <a:lnTo>
                  <a:pt x="0" y="3595897"/>
                </a:lnTo>
                <a:lnTo>
                  <a:pt x="0" y="0"/>
                </a:lnTo>
                <a:close/>
              </a:path>
            </a:pathLst>
          </a:custGeom>
          <a:blipFill>
            <a:blip r:embed="rId2">
              <a:alphaModFix amt="30000"/>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7649004" y="2054204"/>
            <a:ext cx="2238913" cy="1771540"/>
          </a:xfrm>
          <a:custGeom>
            <a:avLst/>
            <a:gdLst/>
            <a:ahLst/>
            <a:cxnLst/>
            <a:rect l="l" t="t" r="r" b="b"/>
            <a:pathLst>
              <a:path w="2238913" h="1771540">
                <a:moveTo>
                  <a:pt x="0" y="0"/>
                </a:moveTo>
                <a:lnTo>
                  <a:pt x="2238912" y="0"/>
                </a:lnTo>
                <a:lnTo>
                  <a:pt x="2238912" y="1771540"/>
                </a:lnTo>
                <a:lnTo>
                  <a:pt x="0" y="1771540"/>
                </a:lnTo>
                <a:lnTo>
                  <a:pt x="0" y="0"/>
                </a:lnTo>
                <a:close/>
              </a:path>
            </a:pathLst>
          </a:custGeom>
          <a:blipFill>
            <a:blip r:embed="rId4" cstate="print">
              <a:alphaModFix amt="15000"/>
              <a:extLst>
                <a:ext uri="{96DAC541-7B7A-43D3-8B79-37D633B846F1}">
                  <asvg:svgBlip xmlns:asvg="http://schemas.microsoft.com/office/drawing/2016/SVG/main" xmlns="" r:embed="rId3"/>
                </a:ext>
              </a:extLst>
            </a:blip>
            <a:stretch>
              <a:fillRect/>
            </a:stretch>
          </a:blipFill>
        </p:spPr>
      </p:sp>
      <p:sp>
        <p:nvSpPr>
          <p:cNvPr id="5" name="AutoShape 5"/>
          <p:cNvSpPr/>
          <p:nvPr/>
        </p:nvSpPr>
        <p:spPr>
          <a:xfrm>
            <a:off x="8973765" y="2608445"/>
            <a:ext cx="797433" cy="0"/>
          </a:xfrm>
          <a:prstGeom prst="line">
            <a:avLst/>
          </a:prstGeom>
          <a:ln w="28575" cap="flat">
            <a:solidFill>
              <a:srgbClr val="3C5679"/>
            </a:solidFill>
            <a:prstDash val="sysDash"/>
            <a:headEnd type="oval" w="lg" len="lg"/>
            <a:tailEnd type="none" w="sm" len="sm"/>
          </a:ln>
        </p:spPr>
      </p:sp>
      <p:sp>
        <p:nvSpPr>
          <p:cNvPr id="6" name="AutoShape 6"/>
          <p:cNvSpPr/>
          <p:nvPr/>
        </p:nvSpPr>
        <p:spPr>
          <a:xfrm>
            <a:off x="7321950" y="4707568"/>
            <a:ext cx="2412450" cy="0"/>
          </a:xfrm>
          <a:prstGeom prst="line">
            <a:avLst/>
          </a:prstGeom>
          <a:ln w="28575" cap="flat">
            <a:solidFill>
              <a:srgbClr val="3C5679"/>
            </a:solidFill>
            <a:prstDash val="sysDash"/>
            <a:headEnd type="oval" w="lg" len="lg"/>
            <a:tailEnd type="none" w="sm" len="sm"/>
          </a:ln>
        </p:spPr>
      </p:sp>
      <p:sp>
        <p:nvSpPr>
          <p:cNvPr id="7" name="Freeform 7"/>
          <p:cNvSpPr/>
          <p:nvPr/>
        </p:nvSpPr>
        <p:spPr>
          <a:xfrm>
            <a:off x="6529547" y="4072140"/>
            <a:ext cx="2238913" cy="1771540"/>
          </a:xfrm>
          <a:custGeom>
            <a:avLst/>
            <a:gdLst/>
            <a:ahLst/>
            <a:cxnLst/>
            <a:rect l="l" t="t" r="r" b="b"/>
            <a:pathLst>
              <a:path w="2238913" h="1771540">
                <a:moveTo>
                  <a:pt x="0" y="0"/>
                </a:moveTo>
                <a:lnTo>
                  <a:pt x="2238913" y="0"/>
                </a:lnTo>
                <a:lnTo>
                  <a:pt x="2238913" y="1771540"/>
                </a:lnTo>
                <a:lnTo>
                  <a:pt x="0" y="1771540"/>
                </a:lnTo>
                <a:lnTo>
                  <a:pt x="0" y="0"/>
                </a:lnTo>
                <a:close/>
              </a:path>
            </a:pathLst>
          </a:custGeom>
          <a:blipFill>
            <a:blip r:embed="rId4" cstate="print">
              <a:alphaModFix amt="15000"/>
              <a:extLst>
                <a:ext uri="{96DAC541-7B7A-43D3-8B79-37D633B846F1}">
                  <asvg:svgBlip xmlns:asvg="http://schemas.microsoft.com/office/drawing/2016/SVG/main" xmlns="" r:embed="rId3"/>
                </a:ext>
              </a:extLst>
            </a:blip>
            <a:stretch>
              <a:fillRect/>
            </a:stretch>
          </a:blipFill>
        </p:spPr>
      </p:sp>
      <p:sp>
        <p:nvSpPr>
          <p:cNvPr id="8" name="AutoShape 8"/>
          <p:cNvSpPr/>
          <p:nvPr/>
        </p:nvSpPr>
        <p:spPr>
          <a:xfrm>
            <a:off x="8973765" y="7161133"/>
            <a:ext cx="760635" cy="0"/>
          </a:xfrm>
          <a:prstGeom prst="line">
            <a:avLst/>
          </a:prstGeom>
          <a:ln w="28575" cap="flat">
            <a:solidFill>
              <a:srgbClr val="3C5679"/>
            </a:solidFill>
            <a:prstDash val="sysDash"/>
            <a:headEnd type="oval" w="lg" len="lg"/>
            <a:tailEnd type="none" w="sm" len="sm"/>
          </a:ln>
        </p:spPr>
      </p:sp>
      <p:sp>
        <p:nvSpPr>
          <p:cNvPr id="9" name="Freeform 9"/>
          <p:cNvSpPr/>
          <p:nvPr/>
        </p:nvSpPr>
        <p:spPr>
          <a:xfrm>
            <a:off x="7541134" y="6494686"/>
            <a:ext cx="2238913" cy="1771540"/>
          </a:xfrm>
          <a:custGeom>
            <a:avLst/>
            <a:gdLst/>
            <a:ahLst/>
            <a:cxnLst/>
            <a:rect l="l" t="t" r="r" b="b"/>
            <a:pathLst>
              <a:path w="2238913" h="1771540">
                <a:moveTo>
                  <a:pt x="0" y="0"/>
                </a:moveTo>
                <a:lnTo>
                  <a:pt x="2238912" y="0"/>
                </a:lnTo>
                <a:lnTo>
                  <a:pt x="2238912" y="1771540"/>
                </a:lnTo>
                <a:lnTo>
                  <a:pt x="0" y="1771540"/>
                </a:lnTo>
                <a:lnTo>
                  <a:pt x="0" y="0"/>
                </a:lnTo>
                <a:close/>
              </a:path>
            </a:pathLst>
          </a:custGeom>
          <a:blipFill>
            <a:blip r:embed="rId4" cstate="print">
              <a:alphaModFix amt="15000"/>
              <a:extLst>
                <a:ext uri="{96DAC541-7B7A-43D3-8B79-37D633B846F1}">
                  <asvg:svgBlip xmlns:asvg="http://schemas.microsoft.com/office/drawing/2016/SVG/main" xmlns="" r:embed="rId3"/>
                </a:ext>
              </a:extLst>
            </a:blip>
            <a:stretch>
              <a:fillRect/>
            </a:stretch>
          </a:blipFill>
        </p:spPr>
      </p:sp>
      <p:sp>
        <p:nvSpPr>
          <p:cNvPr id="10" name="Freeform 10"/>
          <p:cNvSpPr/>
          <p:nvPr/>
        </p:nvSpPr>
        <p:spPr>
          <a:xfrm>
            <a:off x="10221268" y="6616301"/>
            <a:ext cx="2238913" cy="1771540"/>
          </a:xfrm>
          <a:custGeom>
            <a:avLst/>
            <a:gdLst/>
            <a:ahLst/>
            <a:cxnLst/>
            <a:rect l="l" t="t" r="r" b="b"/>
            <a:pathLst>
              <a:path w="2238913" h="1771540">
                <a:moveTo>
                  <a:pt x="0" y="0"/>
                </a:moveTo>
                <a:lnTo>
                  <a:pt x="2238912" y="0"/>
                </a:lnTo>
                <a:lnTo>
                  <a:pt x="2238912" y="1771540"/>
                </a:lnTo>
                <a:lnTo>
                  <a:pt x="0" y="1771540"/>
                </a:lnTo>
                <a:lnTo>
                  <a:pt x="0" y="0"/>
                </a:lnTo>
                <a:close/>
              </a:path>
            </a:pathLst>
          </a:custGeom>
          <a:blipFill>
            <a:blip r:embed="rId4" cstate="print">
              <a:alphaModFix amt="15000"/>
              <a:extLst>
                <a:ext uri="{96DAC541-7B7A-43D3-8B79-37D633B846F1}">
                  <asvg:svgBlip xmlns:asvg="http://schemas.microsoft.com/office/drawing/2016/SVG/main" xmlns="" r:embed="rId3"/>
                </a:ext>
              </a:extLst>
            </a:blip>
            <a:stretch>
              <a:fillRect/>
            </a:stretch>
          </a:blipFill>
        </p:spPr>
      </p:sp>
      <p:sp>
        <p:nvSpPr>
          <p:cNvPr id="11" name="AutoShape 11"/>
          <p:cNvSpPr/>
          <p:nvPr/>
        </p:nvSpPr>
        <p:spPr>
          <a:xfrm>
            <a:off x="9748199" y="2952418"/>
            <a:ext cx="1961791" cy="0"/>
          </a:xfrm>
          <a:prstGeom prst="line">
            <a:avLst/>
          </a:prstGeom>
          <a:ln w="28575" cap="flat">
            <a:solidFill>
              <a:srgbClr val="3C5679"/>
            </a:solidFill>
            <a:prstDash val="sysDash"/>
            <a:headEnd type="none" w="sm" len="sm"/>
            <a:tailEnd type="oval" w="lg" len="lg"/>
          </a:ln>
        </p:spPr>
      </p:sp>
      <p:sp>
        <p:nvSpPr>
          <p:cNvPr id="12" name="Freeform 12"/>
          <p:cNvSpPr/>
          <p:nvPr/>
        </p:nvSpPr>
        <p:spPr>
          <a:xfrm>
            <a:off x="10189421" y="2398178"/>
            <a:ext cx="2238913" cy="1771540"/>
          </a:xfrm>
          <a:custGeom>
            <a:avLst/>
            <a:gdLst/>
            <a:ahLst/>
            <a:cxnLst/>
            <a:rect l="l" t="t" r="r" b="b"/>
            <a:pathLst>
              <a:path w="2238913" h="1771540">
                <a:moveTo>
                  <a:pt x="0" y="0"/>
                </a:moveTo>
                <a:lnTo>
                  <a:pt x="2238913" y="0"/>
                </a:lnTo>
                <a:lnTo>
                  <a:pt x="2238913" y="1771539"/>
                </a:lnTo>
                <a:lnTo>
                  <a:pt x="0" y="1771539"/>
                </a:lnTo>
                <a:lnTo>
                  <a:pt x="0" y="0"/>
                </a:lnTo>
                <a:close/>
              </a:path>
            </a:pathLst>
          </a:custGeom>
          <a:blipFill>
            <a:blip r:embed="rId4" cstate="print">
              <a:alphaModFix amt="15000"/>
              <a:extLst>
                <a:ext uri="{96DAC541-7B7A-43D3-8B79-37D633B846F1}">
                  <asvg:svgBlip xmlns:asvg="http://schemas.microsoft.com/office/drawing/2016/SVG/main" xmlns="" r:embed="rId3"/>
                </a:ext>
              </a:extLst>
            </a:blip>
            <a:stretch>
              <a:fillRect/>
            </a:stretch>
          </a:blipFill>
        </p:spPr>
      </p:sp>
      <p:sp>
        <p:nvSpPr>
          <p:cNvPr id="13" name="AutoShape 13"/>
          <p:cNvSpPr/>
          <p:nvPr/>
        </p:nvSpPr>
        <p:spPr>
          <a:xfrm flipV="1">
            <a:off x="9748199" y="2608445"/>
            <a:ext cx="0" cy="4575686"/>
          </a:xfrm>
          <a:prstGeom prst="line">
            <a:avLst/>
          </a:prstGeom>
          <a:ln w="28575" cap="flat">
            <a:solidFill>
              <a:srgbClr val="3C5679"/>
            </a:solidFill>
            <a:prstDash val="lgDash"/>
            <a:headEnd type="none" w="sm" len="sm"/>
            <a:tailEnd type="none" w="sm" len="sm"/>
          </a:ln>
        </p:spPr>
      </p:sp>
      <p:sp>
        <p:nvSpPr>
          <p:cNvPr id="14" name="AutoShape 14"/>
          <p:cNvSpPr/>
          <p:nvPr/>
        </p:nvSpPr>
        <p:spPr>
          <a:xfrm>
            <a:off x="9780046" y="7104107"/>
            <a:ext cx="1681410" cy="0"/>
          </a:xfrm>
          <a:prstGeom prst="line">
            <a:avLst/>
          </a:prstGeom>
          <a:ln w="28575" cap="flat">
            <a:solidFill>
              <a:srgbClr val="3C5679"/>
            </a:solidFill>
            <a:prstDash val="sysDash"/>
            <a:headEnd type="none" w="sm" len="sm"/>
            <a:tailEnd type="oval" w="lg" len="lg"/>
          </a:ln>
        </p:spPr>
      </p:sp>
      <p:grpSp>
        <p:nvGrpSpPr>
          <p:cNvPr id="15" name="Group 15"/>
          <p:cNvGrpSpPr/>
          <p:nvPr/>
        </p:nvGrpSpPr>
        <p:grpSpPr>
          <a:xfrm>
            <a:off x="7797630" y="1935902"/>
            <a:ext cx="1484473" cy="1345088"/>
            <a:chOff x="0" y="0"/>
            <a:chExt cx="2550919" cy="2311400"/>
          </a:xfrm>
        </p:grpSpPr>
        <p:sp>
          <p:nvSpPr>
            <p:cNvPr id="16" name="Freeform 16"/>
            <p:cNvSpPr/>
            <p:nvPr/>
          </p:nvSpPr>
          <p:spPr>
            <a:xfrm>
              <a:off x="0" y="0"/>
              <a:ext cx="2550919" cy="2311400"/>
            </a:xfrm>
            <a:custGeom>
              <a:avLst/>
              <a:gdLst/>
              <a:ahLst/>
              <a:cxnLst/>
              <a:rect l="l" t="t" r="r" b="b"/>
              <a:pathLst>
                <a:path w="2550919" h="2311400">
                  <a:moveTo>
                    <a:pt x="2246119" y="0"/>
                  </a:moveTo>
                  <a:lnTo>
                    <a:pt x="304800" y="0"/>
                  </a:lnTo>
                  <a:cubicBezTo>
                    <a:pt x="135890" y="0"/>
                    <a:pt x="0" y="135890"/>
                    <a:pt x="0" y="304800"/>
                  </a:cubicBezTo>
                  <a:lnTo>
                    <a:pt x="0" y="2006600"/>
                  </a:lnTo>
                  <a:cubicBezTo>
                    <a:pt x="0" y="2175510"/>
                    <a:pt x="135890" y="2311400"/>
                    <a:pt x="304800" y="2311400"/>
                  </a:cubicBezTo>
                  <a:lnTo>
                    <a:pt x="2246119" y="2311400"/>
                  </a:lnTo>
                  <a:cubicBezTo>
                    <a:pt x="2415029" y="2311400"/>
                    <a:pt x="2550919" y="2175510"/>
                    <a:pt x="2550919" y="2006600"/>
                  </a:cubicBezTo>
                  <a:lnTo>
                    <a:pt x="2550919" y="304800"/>
                  </a:lnTo>
                  <a:cubicBezTo>
                    <a:pt x="2550919" y="135890"/>
                    <a:pt x="2415029" y="0"/>
                    <a:pt x="2246119" y="0"/>
                  </a:cubicBezTo>
                  <a:close/>
                </a:path>
              </a:pathLst>
            </a:custGeom>
            <a:solidFill>
              <a:srgbClr val="ED658A"/>
            </a:solidFill>
          </p:spPr>
        </p:sp>
      </p:grpSp>
      <p:grpSp>
        <p:nvGrpSpPr>
          <p:cNvPr id="17" name="Group 17"/>
          <p:cNvGrpSpPr/>
          <p:nvPr/>
        </p:nvGrpSpPr>
        <p:grpSpPr>
          <a:xfrm>
            <a:off x="10404026" y="2187543"/>
            <a:ext cx="1484473" cy="1345088"/>
            <a:chOff x="0" y="0"/>
            <a:chExt cx="2550919" cy="2311400"/>
          </a:xfrm>
        </p:grpSpPr>
        <p:sp>
          <p:nvSpPr>
            <p:cNvPr id="18" name="Freeform 18"/>
            <p:cNvSpPr/>
            <p:nvPr/>
          </p:nvSpPr>
          <p:spPr>
            <a:xfrm>
              <a:off x="0" y="0"/>
              <a:ext cx="2550919" cy="2311400"/>
            </a:xfrm>
            <a:custGeom>
              <a:avLst/>
              <a:gdLst/>
              <a:ahLst/>
              <a:cxnLst/>
              <a:rect l="l" t="t" r="r" b="b"/>
              <a:pathLst>
                <a:path w="2550919" h="2311400">
                  <a:moveTo>
                    <a:pt x="2246119" y="0"/>
                  </a:moveTo>
                  <a:lnTo>
                    <a:pt x="304800" y="0"/>
                  </a:lnTo>
                  <a:cubicBezTo>
                    <a:pt x="135890" y="0"/>
                    <a:pt x="0" y="135890"/>
                    <a:pt x="0" y="304800"/>
                  </a:cubicBezTo>
                  <a:lnTo>
                    <a:pt x="0" y="2006600"/>
                  </a:lnTo>
                  <a:cubicBezTo>
                    <a:pt x="0" y="2175510"/>
                    <a:pt x="135890" y="2311400"/>
                    <a:pt x="304800" y="2311400"/>
                  </a:cubicBezTo>
                  <a:lnTo>
                    <a:pt x="2246119" y="2311400"/>
                  </a:lnTo>
                  <a:cubicBezTo>
                    <a:pt x="2415029" y="2311400"/>
                    <a:pt x="2550919" y="2175510"/>
                    <a:pt x="2550919" y="2006600"/>
                  </a:cubicBezTo>
                  <a:lnTo>
                    <a:pt x="2550919" y="304800"/>
                  </a:lnTo>
                  <a:cubicBezTo>
                    <a:pt x="2550919" y="135890"/>
                    <a:pt x="2415029" y="0"/>
                    <a:pt x="2246119" y="0"/>
                  </a:cubicBezTo>
                  <a:close/>
                </a:path>
              </a:pathLst>
            </a:custGeom>
            <a:solidFill>
              <a:srgbClr val="ED658A"/>
            </a:solidFill>
          </p:spPr>
        </p:sp>
      </p:grpSp>
      <p:grpSp>
        <p:nvGrpSpPr>
          <p:cNvPr id="19" name="Group 19"/>
          <p:cNvGrpSpPr/>
          <p:nvPr/>
        </p:nvGrpSpPr>
        <p:grpSpPr>
          <a:xfrm>
            <a:off x="6798897" y="4000702"/>
            <a:ext cx="1484473" cy="1345088"/>
            <a:chOff x="0" y="0"/>
            <a:chExt cx="2550919" cy="2311400"/>
          </a:xfrm>
        </p:grpSpPr>
        <p:sp>
          <p:nvSpPr>
            <p:cNvPr id="20" name="Freeform 20"/>
            <p:cNvSpPr/>
            <p:nvPr/>
          </p:nvSpPr>
          <p:spPr>
            <a:xfrm>
              <a:off x="0" y="0"/>
              <a:ext cx="2550919" cy="2311400"/>
            </a:xfrm>
            <a:custGeom>
              <a:avLst/>
              <a:gdLst/>
              <a:ahLst/>
              <a:cxnLst/>
              <a:rect l="l" t="t" r="r" b="b"/>
              <a:pathLst>
                <a:path w="2550919" h="2311400">
                  <a:moveTo>
                    <a:pt x="2246119" y="0"/>
                  </a:moveTo>
                  <a:lnTo>
                    <a:pt x="304800" y="0"/>
                  </a:lnTo>
                  <a:cubicBezTo>
                    <a:pt x="135890" y="0"/>
                    <a:pt x="0" y="135890"/>
                    <a:pt x="0" y="304800"/>
                  </a:cubicBezTo>
                  <a:lnTo>
                    <a:pt x="0" y="2006600"/>
                  </a:lnTo>
                  <a:cubicBezTo>
                    <a:pt x="0" y="2175510"/>
                    <a:pt x="135890" y="2311400"/>
                    <a:pt x="304800" y="2311400"/>
                  </a:cubicBezTo>
                  <a:lnTo>
                    <a:pt x="2246119" y="2311400"/>
                  </a:lnTo>
                  <a:cubicBezTo>
                    <a:pt x="2415029" y="2311400"/>
                    <a:pt x="2550919" y="2175510"/>
                    <a:pt x="2550919" y="2006600"/>
                  </a:cubicBezTo>
                  <a:lnTo>
                    <a:pt x="2550919" y="304800"/>
                  </a:lnTo>
                  <a:cubicBezTo>
                    <a:pt x="2550919" y="135890"/>
                    <a:pt x="2415029" y="0"/>
                    <a:pt x="2246119" y="0"/>
                  </a:cubicBezTo>
                  <a:close/>
                </a:path>
              </a:pathLst>
            </a:custGeom>
            <a:solidFill>
              <a:srgbClr val="ED658A"/>
            </a:solidFill>
          </p:spPr>
        </p:sp>
      </p:grpSp>
      <p:grpSp>
        <p:nvGrpSpPr>
          <p:cNvPr id="21" name="Group 21"/>
          <p:cNvGrpSpPr/>
          <p:nvPr/>
        </p:nvGrpSpPr>
        <p:grpSpPr>
          <a:xfrm>
            <a:off x="7797630" y="6474790"/>
            <a:ext cx="1484473" cy="1345088"/>
            <a:chOff x="0" y="0"/>
            <a:chExt cx="2550919" cy="2311400"/>
          </a:xfrm>
        </p:grpSpPr>
        <p:sp>
          <p:nvSpPr>
            <p:cNvPr id="22" name="Freeform 22"/>
            <p:cNvSpPr/>
            <p:nvPr/>
          </p:nvSpPr>
          <p:spPr>
            <a:xfrm>
              <a:off x="0" y="0"/>
              <a:ext cx="2550919" cy="2311400"/>
            </a:xfrm>
            <a:custGeom>
              <a:avLst/>
              <a:gdLst/>
              <a:ahLst/>
              <a:cxnLst/>
              <a:rect l="l" t="t" r="r" b="b"/>
              <a:pathLst>
                <a:path w="2550919" h="2311400">
                  <a:moveTo>
                    <a:pt x="2246119" y="0"/>
                  </a:moveTo>
                  <a:lnTo>
                    <a:pt x="304800" y="0"/>
                  </a:lnTo>
                  <a:cubicBezTo>
                    <a:pt x="135890" y="0"/>
                    <a:pt x="0" y="135890"/>
                    <a:pt x="0" y="304800"/>
                  </a:cubicBezTo>
                  <a:lnTo>
                    <a:pt x="0" y="2006600"/>
                  </a:lnTo>
                  <a:cubicBezTo>
                    <a:pt x="0" y="2175510"/>
                    <a:pt x="135890" y="2311400"/>
                    <a:pt x="304800" y="2311400"/>
                  </a:cubicBezTo>
                  <a:lnTo>
                    <a:pt x="2246119" y="2311400"/>
                  </a:lnTo>
                  <a:cubicBezTo>
                    <a:pt x="2415029" y="2311400"/>
                    <a:pt x="2550919" y="2175510"/>
                    <a:pt x="2550919" y="2006600"/>
                  </a:cubicBezTo>
                  <a:lnTo>
                    <a:pt x="2550919" y="304800"/>
                  </a:lnTo>
                  <a:cubicBezTo>
                    <a:pt x="2550919" y="135890"/>
                    <a:pt x="2415029" y="0"/>
                    <a:pt x="2246119" y="0"/>
                  </a:cubicBezTo>
                  <a:close/>
                </a:path>
              </a:pathLst>
            </a:custGeom>
            <a:solidFill>
              <a:srgbClr val="ED658A"/>
            </a:solidFill>
          </p:spPr>
        </p:sp>
      </p:grpSp>
      <p:grpSp>
        <p:nvGrpSpPr>
          <p:cNvPr id="23" name="Group 23"/>
          <p:cNvGrpSpPr/>
          <p:nvPr/>
        </p:nvGrpSpPr>
        <p:grpSpPr>
          <a:xfrm>
            <a:off x="10435873" y="6417764"/>
            <a:ext cx="1484473" cy="1345088"/>
            <a:chOff x="0" y="0"/>
            <a:chExt cx="2550919" cy="2311400"/>
          </a:xfrm>
        </p:grpSpPr>
        <p:sp>
          <p:nvSpPr>
            <p:cNvPr id="24" name="Freeform 24"/>
            <p:cNvSpPr/>
            <p:nvPr/>
          </p:nvSpPr>
          <p:spPr>
            <a:xfrm>
              <a:off x="0" y="0"/>
              <a:ext cx="2550919" cy="2311400"/>
            </a:xfrm>
            <a:custGeom>
              <a:avLst/>
              <a:gdLst/>
              <a:ahLst/>
              <a:cxnLst/>
              <a:rect l="l" t="t" r="r" b="b"/>
              <a:pathLst>
                <a:path w="2550919" h="2311400">
                  <a:moveTo>
                    <a:pt x="2246119" y="0"/>
                  </a:moveTo>
                  <a:lnTo>
                    <a:pt x="304800" y="0"/>
                  </a:lnTo>
                  <a:cubicBezTo>
                    <a:pt x="135890" y="0"/>
                    <a:pt x="0" y="135890"/>
                    <a:pt x="0" y="304800"/>
                  </a:cubicBezTo>
                  <a:lnTo>
                    <a:pt x="0" y="2006600"/>
                  </a:lnTo>
                  <a:cubicBezTo>
                    <a:pt x="0" y="2175510"/>
                    <a:pt x="135890" y="2311400"/>
                    <a:pt x="304800" y="2311400"/>
                  </a:cubicBezTo>
                  <a:lnTo>
                    <a:pt x="2246119" y="2311400"/>
                  </a:lnTo>
                  <a:cubicBezTo>
                    <a:pt x="2415029" y="2311400"/>
                    <a:pt x="2550919" y="2175510"/>
                    <a:pt x="2550919" y="2006600"/>
                  </a:cubicBezTo>
                  <a:lnTo>
                    <a:pt x="2550919" y="304800"/>
                  </a:lnTo>
                  <a:cubicBezTo>
                    <a:pt x="2550919" y="135890"/>
                    <a:pt x="2415029" y="0"/>
                    <a:pt x="2246119" y="0"/>
                  </a:cubicBezTo>
                  <a:close/>
                </a:path>
              </a:pathLst>
            </a:custGeom>
            <a:solidFill>
              <a:srgbClr val="ED658A"/>
            </a:solidFill>
          </p:spPr>
        </p:sp>
      </p:grpSp>
      <p:sp>
        <p:nvSpPr>
          <p:cNvPr id="25" name="Freeform 25"/>
          <p:cNvSpPr/>
          <p:nvPr/>
        </p:nvSpPr>
        <p:spPr>
          <a:xfrm>
            <a:off x="17552318" y="6809245"/>
            <a:ext cx="993539" cy="2337738"/>
          </a:xfrm>
          <a:custGeom>
            <a:avLst/>
            <a:gdLst/>
            <a:ahLst/>
            <a:cxnLst/>
            <a:rect l="l" t="t" r="r" b="b"/>
            <a:pathLst>
              <a:path w="993539" h="2337738">
                <a:moveTo>
                  <a:pt x="0" y="0"/>
                </a:moveTo>
                <a:lnTo>
                  <a:pt x="993538" y="0"/>
                </a:lnTo>
                <a:lnTo>
                  <a:pt x="993538" y="2337738"/>
                </a:lnTo>
                <a:lnTo>
                  <a:pt x="0" y="2337738"/>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26" name="Freeform 26"/>
          <p:cNvSpPr/>
          <p:nvPr/>
        </p:nvSpPr>
        <p:spPr>
          <a:xfrm>
            <a:off x="116275" y="6809245"/>
            <a:ext cx="993539" cy="2337738"/>
          </a:xfrm>
          <a:custGeom>
            <a:avLst/>
            <a:gdLst/>
            <a:ahLst/>
            <a:cxnLst/>
            <a:rect l="l" t="t" r="r" b="b"/>
            <a:pathLst>
              <a:path w="993539" h="2337738">
                <a:moveTo>
                  <a:pt x="0" y="0"/>
                </a:moveTo>
                <a:lnTo>
                  <a:pt x="993538" y="0"/>
                </a:lnTo>
                <a:lnTo>
                  <a:pt x="993538" y="2337738"/>
                </a:lnTo>
                <a:lnTo>
                  <a:pt x="0" y="2337738"/>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27" name="Freeform 27"/>
          <p:cNvSpPr/>
          <p:nvPr/>
        </p:nvSpPr>
        <p:spPr>
          <a:xfrm>
            <a:off x="17552318" y="4467888"/>
            <a:ext cx="993539" cy="2337738"/>
          </a:xfrm>
          <a:custGeom>
            <a:avLst/>
            <a:gdLst/>
            <a:ahLst/>
            <a:cxnLst/>
            <a:rect l="l" t="t" r="r" b="b"/>
            <a:pathLst>
              <a:path w="993539" h="2337738">
                <a:moveTo>
                  <a:pt x="0" y="0"/>
                </a:moveTo>
                <a:lnTo>
                  <a:pt x="993538" y="0"/>
                </a:lnTo>
                <a:lnTo>
                  <a:pt x="993538" y="2337738"/>
                </a:lnTo>
                <a:lnTo>
                  <a:pt x="0" y="2337738"/>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28" name="Freeform 28"/>
          <p:cNvSpPr/>
          <p:nvPr/>
        </p:nvSpPr>
        <p:spPr>
          <a:xfrm>
            <a:off x="116275" y="4467888"/>
            <a:ext cx="993539" cy="2337738"/>
          </a:xfrm>
          <a:custGeom>
            <a:avLst/>
            <a:gdLst/>
            <a:ahLst/>
            <a:cxnLst/>
            <a:rect l="l" t="t" r="r" b="b"/>
            <a:pathLst>
              <a:path w="993539" h="2337738">
                <a:moveTo>
                  <a:pt x="0" y="0"/>
                </a:moveTo>
                <a:lnTo>
                  <a:pt x="993538" y="0"/>
                </a:lnTo>
                <a:lnTo>
                  <a:pt x="993538" y="2337738"/>
                </a:lnTo>
                <a:lnTo>
                  <a:pt x="0" y="2337738"/>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29" name="Freeform 29"/>
          <p:cNvSpPr/>
          <p:nvPr/>
        </p:nvSpPr>
        <p:spPr>
          <a:xfrm>
            <a:off x="17552318" y="2130150"/>
            <a:ext cx="993539" cy="2337738"/>
          </a:xfrm>
          <a:custGeom>
            <a:avLst/>
            <a:gdLst/>
            <a:ahLst/>
            <a:cxnLst/>
            <a:rect l="l" t="t" r="r" b="b"/>
            <a:pathLst>
              <a:path w="993539" h="2337738">
                <a:moveTo>
                  <a:pt x="0" y="0"/>
                </a:moveTo>
                <a:lnTo>
                  <a:pt x="993538" y="0"/>
                </a:lnTo>
                <a:lnTo>
                  <a:pt x="993538" y="2337738"/>
                </a:lnTo>
                <a:lnTo>
                  <a:pt x="0" y="2337738"/>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30" name="Freeform 30"/>
          <p:cNvSpPr/>
          <p:nvPr/>
        </p:nvSpPr>
        <p:spPr>
          <a:xfrm>
            <a:off x="116275" y="2130150"/>
            <a:ext cx="993539" cy="2337738"/>
          </a:xfrm>
          <a:custGeom>
            <a:avLst/>
            <a:gdLst/>
            <a:ahLst/>
            <a:cxnLst/>
            <a:rect l="l" t="t" r="r" b="b"/>
            <a:pathLst>
              <a:path w="993539" h="2337738">
                <a:moveTo>
                  <a:pt x="0" y="0"/>
                </a:moveTo>
                <a:lnTo>
                  <a:pt x="993538" y="0"/>
                </a:lnTo>
                <a:lnTo>
                  <a:pt x="993538" y="2337738"/>
                </a:lnTo>
                <a:lnTo>
                  <a:pt x="0" y="2337738"/>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31" name="Freeform 31"/>
          <p:cNvSpPr/>
          <p:nvPr/>
        </p:nvSpPr>
        <p:spPr>
          <a:xfrm>
            <a:off x="17552318" y="-207588"/>
            <a:ext cx="993539" cy="2337738"/>
          </a:xfrm>
          <a:custGeom>
            <a:avLst/>
            <a:gdLst/>
            <a:ahLst/>
            <a:cxnLst/>
            <a:rect l="l" t="t" r="r" b="b"/>
            <a:pathLst>
              <a:path w="993539" h="2337738">
                <a:moveTo>
                  <a:pt x="0" y="0"/>
                </a:moveTo>
                <a:lnTo>
                  <a:pt x="993538" y="0"/>
                </a:lnTo>
                <a:lnTo>
                  <a:pt x="993538" y="2337738"/>
                </a:lnTo>
                <a:lnTo>
                  <a:pt x="0" y="2337738"/>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32" name="Freeform 32"/>
          <p:cNvSpPr/>
          <p:nvPr/>
        </p:nvSpPr>
        <p:spPr>
          <a:xfrm>
            <a:off x="116275" y="-207588"/>
            <a:ext cx="993539" cy="2337738"/>
          </a:xfrm>
          <a:custGeom>
            <a:avLst/>
            <a:gdLst/>
            <a:ahLst/>
            <a:cxnLst/>
            <a:rect l="l" t="t" r="r" b="b"/>
            <a:pathLst>
              <a:path w="993539" h="2337738">
                <a:moveTo>
                  <a:pt x="0" y="0"/>
                </a:moveTo>
                <a:lnTo>
                  <a:pt x="993538" y="0"/>
                </a:lnTo>
                <a:lnTo>
                  <a:pt x="993538" y="2337738"/>
                </a:lnTo>
                <a:lnTo>
                  <a:pt x="0" y="2337738"/>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33" name="Freeform 33"/>
          <p:cNvSpPr/>
          <p:nvPr/>
        </p:nvSpPr>
        <p:spPr>
          <a:xfrm>
            <a:off x="17655029" y="-1819100"/>
            <a:ext cx="1028700" cy="2420471"/>
          </a:xfrm>
          <a:custGeom>
            <a:avLst/>
            <a:gdLst/>
            <a:ahLst/>
            <a:cxnLst/>
            <a:rect l="l" t="t" r="r" b="b"/>
            <a:pathLst>
              <a:path w="1028700" h="2420471">
                <a:moveTo>
                  <a:pt x="0" y="0"/>
                </a:moveTo>
                <a:lnTo>
                  <a:pt x="1028700" y="0"/>
                </a:lnTo>
                <a:lnTo>
                  <a:pt x="1028700" y="2420471"/>
                </a:lnTo>
                <a:lnTo>
                  <a:pt x="0" y="2420471"/>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34" name="Freeform 34"/>
          <p:cNvSpPr/>
          <p:nvPr/>
        </p:nvSpPr>
        <p:spPr>
          <a:xfrm>
            <a:off x="-398075" y="-1819100"/>
            <a:ext cx="1028700" cy="2420471"/>
          </a:xfrm>
          <a:custGeom>
            <a:avLst/>
            <a:gdLst/>
            <a:ahLst/>
            <a:cxnLst/>
            <a:rect l="l" t="t" r="r" b="b"/>
            <a:pathLst>
              <a:path w="1028700" h="2420471">
                <a:moveTo>
                  <a:pt x="0" y="0"/>
                </a:moveTo>
                <a:lnTo>
                  <a:pt x="1028700" y="0"/>
                </a:lnTo>
                <a:lnTo>
                  <a:pt x="1028700" y="2420471"/>
                </a:lnTo>
                <a:lnTo>
                  <a:pt x="0" y="2420471"/>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35" name="Freeform 35"/>
          <p:cNvSpPr/>
          <p:nvPr/>
        </p:nvSpPr>
        <p:spPr>
          <a:xfrm>
            <a:off x="8169913" y="2210110"/>
            <a:ext cx="739908" cy="796671"/>
          </a:xfrm>
          <a:custGeom>
            <a:avLst/>
            <a:gdLst/>
            <a:ahLst/>
            <a:cxnLst/>
            <a:rect l="l" t="t" r="r" b="b"/>
            <a:pathLst>
              <a:path w="739908" h="796671">
                <a:moveTo>
                  <a:pt x="0" y="0"/>
                </a:moveTo>
                <a:lnTo>
                  <a:pt x="739908" y="0"/>
                </a:lnTo>
                <a:lnTo>
                  <a:pt x="739908" y="796671"/>
                </a:lnTo>
                <a:lnTo>
                  <a:pt x="0" y="796671"/>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36" name="Freeform 36"/>
          <p:cNvSpPr/>
          <p:nvPr/>
        </p:nvSpPr>
        <p:spPr>
          <a:xfrm>
            <a:off x="7112441" y="4244553"/>
            <a:ext cx="857385" cy="857385"/>
          </a:xfrm>
          <a:custGeom>
            <a:avLst/>
            <a:gdLst/>
            <a:ahLst/>
            <a:cxnLst/>
            <a:rect l="l" t="t" r="r" b="b"/>
            <a:pathLst>
              <a:path w="857385" h="857385">
                <a:moveTo>
                  <a:pt x="0" y="0"/>
                </a:moveTo>
                <a:lnTo>
                  <a:pt x="857385" y="0"/>
                </a:lnTo>
                <a:lnTo>
                  <a:pt x="857385" y="857385"/>
                </a:lnTo>
                <a:lnTo>
                  <a:pt x="0" y="857385"/>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37" name="Freeform 37"/>
          <p:cNvSpPr/>
          <p:nvPr/>
        </p:nvSpPr>
        <p:spPr>
          <a:xfrm>
            <a:off x="8169913" y="6777379"/>
            <a:ext cx="739908" cy="739908"/>
          </a:xfrm>
          <a:custGeom>
            <a:avLst/>
            <a:gdLst/>
            <a:ahLst/>
            <a:cxnLst/>
            <a:rect l="l" t="t" r="r" b="b"/>
            <a:pathLst>
              <a:path w="739908" h="739908">
                <a:moveTo>
                  <a:pt x="0" y="0"/>
                </a:moveTo>
                <a:lnTo>
                  <a:pt x="739908" y="0"/>
                </a:lnTo>
                <a:lnTo>
                  <a:pt x="739908" y="739908"/>
                </a:lnTo>
                <a:lnTo>
                  <a:pt x="0" y="739908"/>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sp>
      <p:sp>
        <p:nvSpPr>
          <p:cNvPr id="38" name="Freeform 38"/>
          <p:cNvSpPr/>
          <p:nvPr/>
        </p:nvSpPr>
        <p:spPr>
          <a:xfrm>
            <a:off x="10724155" y="2468054"/>
            <a:ext cx="844214" cy="784064"/>
          </a:xfrm>
          <a:custGeom>
            <a:avLst/>
            <a:gdLst/>
            <a:ahLst/>
            <a:cxnLst/>
            <a:rect l="l" t="t" r="r" b="b"/>
            <a:pathLst>
              <a:path w="844214" h="784064">
                <a:moveTo>
                  <a:pt x="0" y="0"/>
                </a:moveTo>
                <a:lnTo>
                  <a:pt x="844214" y="0"/>
                </a:lnTo>
                <a:lnTo>
                  <a:pt x="844214" y="784064"/>
                </a:lnTo>
                <a:lnTo>
                  <a:pt x="0" y="784064"/>
                </a:lnTo>
                <a:lnTo>
                  <a:pt x="0" y="0"/>
                </a:lnTo>
                <a:close/>
              </a:path>
            </a:pathLst>
          </a:custGeom>
          <a:blipFill>
            <a:blip r:embed="rId13">
              <a:extLst>
                <a:ext uri="{96DAC541-7B7A-43D3-8B79-37D633B846F1}">
                  <asvg:svgBlip xmlns:asvg="http://schemas.microsoft.com/office/drawing/2016/SVG/main" xmlns="" r:embed="rId14"/>
                </a:ext>
              </a:extLst>
            </a:blip>
            <a:stretch>
              <a:fillRect/>
            </a:stretch>
          </a:blipFill>
        </p:spPr>
      </p:sp>
      <p:sp>
        <p:nvSpPr>
          <p:cNvPr id="39" name="Freeform 39"/>
          <p:cNvSpPr/>
          <p:nvPr/>
        </p:nvSpPr>
        <p:spPr>
          <a:xfrm>
            <a:off x="10782211" y="6664039"/>
            <a:ext cx="791796" cy="852539"/>
          </a:xfrm>
          <a:custGeom>
            <a:avLst/>
            <a:gdLst/>
            <a:ahLst/>
            <a:cxnLst/>
            <a:rect l="l" t="t" r="r" b="b"/>
            <a:pathLst>
              <a:path w="791796" h="852539">
                <a:moveTo>
                  <a:pt x="0" y="0"/>
                </a:moveTo>
                <a:lnTo>
                  <a:pt x="791796" y="0"/>
                </a:lnTo>
                <a:lnTo>
                  <a:pt x="791796" y="852539"/>
                </a:lnTo>
                <a:lnTo>
                  <a:pt x="0" y="852539"/>
                </a:lnTo>
                <a:lnTo>
                  <a:pt x="0" y="0"/>
                </a:lnTo>
                <a:close/>
              </a:path>
            </a:pathLst>
          </a:custGeom>
          <a:blipFill>
            <a:blip r:embed="rId15">
              <a:extLst>
                <a:ext uri="{96DAC541-7B7A-43D3-8B79-37D633B846F1}">
                  <asvg:svgBlip xmlns:asvg="http://schemas.microsoft.com/office/drawing/2016/SVG/main" xmlns="" r:embed="rId16"/>
                </a:ext>
              </a:extLst>
            </a:blip>
            <a:stretch>
              <a:fillRect/>
            </a:stretch>
          </a:blipFill>
        </p:spPr>
      </p:sp>
      <p:sp>
        <p:nvSpPr>
          <p:cNvPr id="40" name="TextBox 40"/>
          <p:cNvSpPr txBox="1"/>
          <p:nvPr/>
        </p:nvSpPr>
        <p:spPr>
          <a:xfrm>
            <a:off x="1406219" y="3953077"/>
            <a:ext cx="4838146" cy="1627049"/>
          </a:xfrm>
          <a:prstGeom prst="rect">
            <a:avLst/>
          </a:prstGeom>
        </p:spPr>
        <p:txBody>
          <a:bodyPr lIns="0" tIns="0" rIns="0" bIns="0" rtlCol="0" anchor="t">
            <a:spAutoFit/>
          </a:bodyPr>
          <a:lstStyle/>
          <a:p>
            <a:pPr marL="0" lvl="1" indent="0">
              <a:lnSpc>
                <a:spcPts val="3245"/>
              </a:lnSpc>
              <a:spcBef>
                <a:spcPct val="0"/>
              </a:spcBef>
            </a:pPr>
            <a:r>
              <a:rPr lang="en-US" sz="2317">
                <a:solidFill>
                  <a:srgbClr val="FFFFFF"/>
                </a:solidFill>
                <a:latin typeface="Canva Sans"/>
              </a:rPr>
              <a:t>Investigated interest in and preferences for mental health workshops or support groups tailored for Asian women.</a:t>
            </a:r>
          </a:p>
        </p:txBody>
      </p:sp>
      <p:sp>
        <p:nvSpPr>
          <p:cNvPr id="41" name="TextBox 41"/>
          <p:cNvSpPr txBox="1"/>
          <p:nvPr/>
        </p:nvSpPr>
        <p:spPr>
          <a:xfrm>
            <a:off x="1494282" y="6427165"/>
            <a:ext cx="4838146" cy="2036624"/>
          </a:xfrm>
          <a:prstGeom prst="rect">
            <a:avLst/>
          </a:prstGeom>
        </p:spPr>
        <p:txBody>
          <a:bodyPr lIns="0" tIns="0" rIns="0" bIns="0" rtlCol="0" anchor="t">
            <a:spAutoFit/>
          </a:bodyPr>
          <a:lstStyle/>
          <a:p>
            <a:pPr marL="0" lvl="1" indent="0">
              <a:lnSpc>
                <a:spcPts val="3245"/>
              </a:lnSpc>
              <a:spcBef>
                <a:spcPct val="0"/>
              </a:spcBef>
            </a:pPr>
            <a:r>
              <a:rPr lang="en-US" sz="2317">
                <a:solidFill>
                  <a:srgbClr val="FFFFFF"/>
                </a:solidFill>
                <a:latin typeface="Canva Sans"/>
              </a:rPr>
              <a:t>Explored challenges related to cultural differences and misconceptions within the community that might hinder access to mental health services.</a:t>
            </a:r>
          </a:p>
        </p:txBody>
      </p:sp>
      <p:sp>
        <p:nvSpPr>
          <p:cNvPr id="42" name="TextBox 42"/>
          <p:cNvSpPr txBox="1"/>
          <p:nvPr/>
        </p:nvSpPr>
        <p:spPr>
          <a:xfrm>
            <a:off x="12310011" y="2078335"/>
            <a:ext cx="5521877" cy="1627049"/>
          </a:xfrm>
          <a:prstGeom prst="rect">
            <a:avLst/>
          </a:prstGeom>
        </p:spPr>
        <p:txBody>
          <a:bodyPr lIns="0" tIns="0" rIns="0" bIns="0" rtlCol="0" anchor="t">
            <a:spAutoFit/>
          </a:bodyPr>
          <a:lstStyle/>
          <a:p>
            <a:pPr marL="0" lvl="1" indent="0">
              <a:lnSpc>
                <a:spcPts val="3245"/>
              </a:lnSpc>
              <a:spcBef>
                <a:spcPct val="0"/>
              </a:spcBef>
            </a:pPr>
            <a:r>
              <a:rPr lang="en-US" sz="2317">
                <a:solidFill>
                  <a:srgbClr val="FFFFFF"/>
                </a:solidFill>
                <a:latin typeface="Canva Sans"/>
              </a:rPr>
              <a:t>Sought suggestions for improvements in mental health services to better serve the needs of the Asian community in Newham.</a:t>
            </a:r>
          </a:p>
        </p:txBody>
      </p:sp>
      <p:sp>
        <p:nvSpPr>
          <p:cNvPr id="43" name="TextBox 43"/>
          <p:cNvSpPr txBox="1"/>
          <p:nvPr/>
        </p:nvSpPr>
        <p:spPr>
          <a:xfrm>
            <a:off x="12341858" y="6325446"/>
            <a:ext cx="5210460" cy="2334352"/>
          </a:xfrm>
          <a:prstGeom prst="rect">
            <a:avLst/>
          </a:prstGeom>
        </p:spPr>
        <p:txBody>
          <a:bodyPr lIns="0" tIns="0" rIns="0" bIns="0" rtlCol="0" anchor="t">
            <a:spAutoFit/>
          </a:bodyPr>
          <a:lstStyle/>
          <a:p>
            <a:pPr marL="0" lvl="1" indent="0">
              <a:lnSpc>
                <a:spcPts val="3109"/>
              </a:lnSpc>
              <a:spcBef>
                <a:spcPct val="0"/>
              </a:spcBef>
            </a:pPr>
            <a:r>
              <a:rPr lang="en-US" sz="2221">
                <a:solidFill>
                  <a:srgbClr val="FFFFFF"/>
                </a:solidFill>
                <a:latin typeface="Canva Sans"/>
              </a:rPr>
              <a:t>The survey outcome will inform targeted and inclusive strategies, contributing to the development of a more supportive and understanding mental health environment within the South Asian community in Newham.</a:t>
            </a:r>
          </a:p>
        </p:txBody>
      </p:sp>
      <p:sp>
        <p:nvSpPr>
          <p:cNvPr id="44" name="TextBox 44"/>
          <p:cNvSpPr txBox="1"/>
          <p:nvPr/>
        </p:nvSpPr>
        <p:spPr>
          <a:xfrm>
            <a:off x="1494282" y="1479599"/>
            <a:ext cx="4838146" cy="2119895"/>
          </a:xfrm>
          <a:prstGeom prst="rect">
            <a:avLst/>
          </a:prstGeom>
        </p:spPr>
        <p:txBody>
          <a:bodyPr lIns="0" tIns="0" rIns="0" bIns="0" rtlCol="0" anchor="t">
            <a:spAutoFit/>
          </a:bodyPr>
          <a:lstStyle/>
          <a:p>
            <a:pPr>
              <a:lnSpc>
                <a:spcPts val="3380"/>
              </a:lnSpc>
            </a:pPr>
            <a:r>
              <a:rPr lang="en-US" sz="2414" spc="77">
                <a:solidFill>
                  <a:srgbClr val="FFFFFF"/>
                </a:solidFill>
                <a:latin typeface="Canva Sans"/>
              </a:rPr>
              <a:t>Focused on the role of community organisations in enhancing mental health support for Asian women in Newham.</a:t>
            </a:r>
          </a:p>
        </p:txBody>
      </p:sp>
      <p:sp>
        <p:nvSpPr>
          <p:cNvPr id="45" name="Freeform 45"/>
          <p:cNvSpPr/>
          <p:nvPr/>
        </p:nvSpPr>
        <p:spPr>
          <a:xfrm rot="-2454813">
            <a:off x="15891365" y="5344576"/>
            <a:ext cx="4544578" cy="3595897"/>
          </a:xfrm>
          <a:custGeom>
            <a:avLst/>
            <a:gdLst/>
            <a:ahLst/>
            <a:cxnLst/>
            <a:rect l="l" t="t" r="r" b="b"/>
            <a:pathLst>
              <a:path w="4544578" h="3595897">
                <a:moveTo>
                  <a:pt x="0" y="0"/>
                </a:moveTo>
                <a:lnTo>
                  <a:pt x="4544578" y="0"/>
                </a:lnTo>
                <a:lnTo>
                  <a:pt x="4544578" y="3595897"/>
                </a:lnTo>
                <a:lnTo>
                  <a:pt x="0" y="3595897"/>
                </a:lnTo>
                <a:lnTo>
                  <a:pt x="0" y="0"/>
                </a:lnTo>
                <a:close/>
              </a:path>
            </a:pathLst>
          </a:custGeom>
          <a:blipFill>
            <a:blip r:embed="rId2">
              <a:alphaModFix amt="30000"/>
              <a:extLst>
                <a:ext uri="{96DAC541-7B7A-43D3-8B79-37D633B846F1}">
                  <asvg:svgBlip xmlns:asvg="http://schemas.microsoft.com/office/drawing/2016/SVG/main" xmlns="" r:embed="rId3"/>
                </a:ext>
              </a:extLst>
            </a:blip>
            <a:stretch>
              <a:fillRect/>
            </a:stretch>
          </a:blipFill>
        </p:spPr>
      </p:sp>
      <p:sp>
        <p:nvSpPr>
          <p:cNvPr id="46" name="Freeform 46"/>
          <p:cNvSpPr/>
          <p:nvPr/>
        </p:nvSpPr>
        <p:spPr>
          <a:xfrm>
            <a:off x="10221268" y="4315370"/>
            <a:ext cx="2238913" cy="1771540"/>
          </a:xfrm>
          <a:custGeom>
            <a:avLst/>
            <a:gdLst/>
            <a:ahLst/>
            <a:cxnLst/>
            <a:rect l="l" t="t" r="r" b="b"/>
            <a:pathLst>
              <a:path w="2238913" h="1771540">
                <a:moveTo>
                  <a:pt x="0" y="0"/>
                </a:moveTo>
                <a:lnTo>
                  <a:pt x="2238912" y="0"/>
                </a:lnTo>
                <a:lnTo>
                  <a:pt x="2238912" y="1771540"/>
                </a:lnTo>
                <a:lnTo>
                  <a:pt x="0" y="1771540"/>
                </a:lnTo>
                <a:lnTo>
                  <a:pt x="0" y="0"/>
                </a:lnTo>
                <a:close/>
              </a:path>
            </a:pathLst>
          </a:custGeom>
          <a:blipFill>
            <a:blip r:embed="rId4" cstate="print">
              <a:alphaModFix amt="15000"/>
              <a:extLst>
                <a:ext uri="{96DAC541-7B7A-43D3-8B79-37D633B846F1}">
                  <asvg:svgBlip xmlns:asvg="http://schemas.microsoft.com/office/drawing/2016/SVG/main" xmlns="" r:embed="rId3"/>
                </a:ext>
              </a:extLst>
            </a:blip>
            <a:stretch>
              <a:fillRect/>
            </a:stretch>
          </a:blipFill>
        </p:spPr>
      </p:sp>
      <p:sp>
        <p:nvSpPr>
          <p:cNvPr id="47" name="AutoShape 47"/>
          <p:cNvSpPr/>
          <p:nvPr/>
        </p:nvSpPr>
        <p:spPr>
          <a:xfrm>
            <a:off x="9780046" y="4803177"/>
            <a:ext cx="1681410" cy="0"/>
          </a:xfrm>
          <a:prstGeom prst="line">
            <a:avLst/>
          </a:prstGeom>
          <a:ln w="28575" cap="flat">
            <a:solidFill>
              <a:srgbClr val="3C5679"/>
            </a:solidFill>
            <a:prstDash val="sysDash"/>
            <a:headEnd type="none" w="sm" len="sm"/>
            <a:tailEnd type="oval" w="lg" len="lg"/>
          </a:ln>
        </p:spPr>
      </p:sp>
      <p:grpSp>
        <p:nvGrpSpPr>
          <p:cNvPr id="48" name="Group 48"/>
          <p:cNvGrpSpPr/>
          <p:nvPr/>
        </p:nvGrpSpPr>
        <p:grpSpPr>
          <a:xfrm>
            <a:off x="10435873" y="4116834"/>
            <a:ext cx="1484473" cy="1345088"/>
            <a:chOff x="0" y="0"/>
            <a:chExt cx="2550919" cy="2311400"/>
          </a:xfrm>
        </p:grpSpPr>
        <p:sp>
          <p:nvSpPr>
            <p:cNvPr id="49" name="Freeform 49"/>
            <p:cNvSpPr/>
            <p:nvPr/>
          </p:nvSpPr>
          <p:spPr>
            <a:xfrm>
              <a:off x="0" y="0"/>
              <a:ext cx="2550919" cy="2311400"/>
            </a:xfrm>
            <a:custGeom>
              <a:avLst/>
              <a:gdLst/>
              <a:ahLst/>
              <a:cxnLst/>
              <a:rect l="l" t="t" r="r" b="b"/>
              <a:pathLst>
                <a:path w="2550919" h="2311400">
                  <a:moveTo>
                    <a:pt x="2246119" y="0"/>
                  </a:moveTo>
                  <a:lnTo>
                    <a:pt x="304800" y="0"/>
                  </a:lnTo>
                  <a:cubicBezTo>
                    <a:pt x="135890" y="0"/>
                    <a:pt x="0" y="135890"/>
                    <a:pt x="0" y="304800"/>
                  </a:cubicBezTo>
                  <a:lnTo>
                    <a:pt x="0" y="2006600"/>
                  </a:lnTo>
                  <a:cubicBezTo>
                    <a:pt x="0" y="2175510"/>
                    <a:pt x="135890" y="2311400"/>
                    <a:pt x="304800" y="2311400"/>
                  </a:cubicBezTo>
                  <a:lnTo>
                    <a:pt x="2246119" y="2311400"/>
                  </a:lnTo>
                  <a:cubicBezTo>
                    <a:pt x="2415029" y="2311400"/>
                    <a:pt x="2550919" y="2175510"/>
                    <a:pt x="2550919" y="2006600"/>
                  </a:cubicBezTo>
                  <a:lnTo>
                    <a:pt x="2550919" y="304800"/>
                  </a:lnTo>
                  <a:cubicBezTo>
                    <a:pt x="2550919" y="135890"/>
                    <a:pt x="2415029" y="0"/>
                    <a:pt x="2246119" y="0"/>
                  </a:cubicBezTo>
                  <a:close/>
                </a:path>
              </a:pathLst>
            </a:custGeom>
            <a:solidFill>
              <a:srgbClr val="ED658A"/>
            </a:solidFill>
          </p:spPr>
        </p:sp>
      </p:grpSp>
      <p:sp>
        <p:nvSpPr>
          <p:cNvPr id="50" name="Freeform 50"/>
          <p:cNvSpPr/>
          <p:nvPr/>
        </p:nvSpPr>
        <p:spPr>
          <a:xfrm>
            <a:off x="10782211" y="4363108"/>
            <a:ext cx="791796" cy="852539"/>
          </a:xfrm>
          <a:custGeom>
            <a:avLst/>
            <a:gdLst/>
            <a:ahLst/>
            <a:cxnLst/>
            <a:rect l="l" t="t" r="r" b="b"/>
            <a:pathLst>
              <a:path w="791796" h="852539">
                <a:moveTo>
                  <a:pt x="0" y="0"/>
                </a:moveTo>
                <a:lnTo>
                  <a:pt x="791796" y="0"/>
                </a:lnTo>
                <a:lnTo>
                  <a:pt x="791796" y="852539"/>
                </a:lnTo>
                <a:lnTo>
                  <a:pt x="0" y="852539"/>
                </a:lnTo>
                <a:lnTo>
                  <a:pt x="0" y="0"/>
                </a:lnTo>
                <a:close/>
              </a:path>
            </a:pathLst>
          </a:custGeom>
          <a:blipFill>
            <a:blip r:embed="rId15">
              <a:extLst>
                <a:ext uri="{96DAC541-7B7A-43D3-8B79-37D633B846F1}">
                  <asvg:svgBlip xmlns:asvg="http://schemas.microsoft.com/office/drawing/2016/SVG/main" xmlns="" r:embed="rId16"/>
                </a:ext>
              </a:extLst>
            </a:blip>
            <a:stretch>
              <a:fillRect/>
            </a:stretch>
          </a:blipFill>
        </p:spPr>
      </p:sp>
      <p:sp>
        <p:nvSpPr>
          <p:cNvPr id="51" name="TextBox 51"/>
          <p:cNvSpPr txBox="1"/>
          <p:nvPr/>
        </p:nvSpPr>
        <p:spPr>
          <a:xfrm>
            <a:off x="12341858" y="4024515"/>
            <a:ext cx="5490030" cy="2036624"/>
          </a:xfrm>
          <a:prstGeom prst="rect">
            <a:avLst/>
          </a:prstGeom>
        </p:spPr>
        <p:txBody>
          <a:bodyPr lIns="0" tIns="0" rIns="0" bIns="0" rtlCol="0" anchor="t">
            <a:spAutoFit/>
          </a:bodyPr>
          <a:lstStyle/>
          <a:p>
            <a:pPr marL="0" lvl="1" indent="0">
              <a:lnSpc>
                <a:spcPts val="3245"/>
              </a:lnSpc>
              <a:spcBef>
                <a:spcPct val="0"/>
              </a:spcBef>
            </a:pPr>
            <a:r>
              <a:rPr lang="en-US" sz="2317">
                <a:solidFill>
                  <a:srgbClr val="FFFFFF"/>
                </a:solidFill>
                <a:latin typeface="Canva Sans"/>
              </a:rPr>
              <a:t>Engaged participants representing various generations, ethnicities, and experiences, ensuring a holistic understanding of mental health dynamics.</a:t>
            </a:r>
          </a:p>
        </p:txBody>
      </p:sp>
      <p:sp>
        <p:nvSpPr>
          <p:cNvPr id="52" name="TextBox 52"/>
          <p:cNvSpPr txBox="1"/>
          <p:nvPr/>
        </p:nvSpPr>
        <p:spPr>
          <a:xfrm rot="5400000">
            <a:off x="-3189435" y="5401536"/>
            <a:ext cx="7742256" cy="588016"/>
          </a:xfrm>
          <a:prstGeom prst="rect">
            <a:avLst/>
          </a:prstGeom>
        </p:spPr>
        <p:txBody>
          <a:bodyPr lIns="0" tIns="0" rIns="0" bIns="0" rtlCol="0" anchor="t">
            <a:spAutoFit/>
          </a:bodyPr>
          <a:lstStyle/>
          <a:p>
            <a:pPr algn="ctr">
              <a:lnSpc>
                <a:spcPts val="4400"/>
              </a:lnSpc>
            </a:pPr>
            <a:r>
              <a:rPr lang="en-US" sz="4400">
                <a:solidFill>
                  <a:srgbClr val="FFFFFF"/>
                </a:solidFill>
                <a:latin typeface="Hammersmith One"/>
              </a:rPr>
              <a:t>THE SURVEY - WHAT WE DID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3049"/>
        </a:solidFill>
        <a:effectLst/>
      </p:bgPr>
    </p:bg>
    <p:spTree>
      <p:nvGrpSpPr>
        <p:cNvPr id="1" name=""/>
        <p:cNvGrpSpPr/>
        <p:nvPr/>
      </p:nvGrpSpPr>
      <p:grpSpPr>
        <a:xfrm>
          <a:off x="0" y="0"/>
          <a:ext cx="0" cy="0"/>
          <a:chOff x="0" y="0"/>
          <a:chExt cx="0" cy="0"/>
        </a:xfrm>
      </p:grpSpPr>
      <p:grpSp>
        <p:nvGrpSpPr>
          <p:cNvPr id="2" name="Group 2"/>
          <p:cNvGrpSpPr/>
          <p:nvPr/>
        </p:nvGrpSpPr>
        <p:grpSpPr>
          <a:xfrm>
            <a:off x="8298078" y="1028700"/>
            <a:ext cx="9263607" cy="3938371"/>
            <a:chOff x="0" y="0"/>
            <a:chExt cx="1999614" cy="850125"/>
          </a:xfrm>
        </p:grpSpPr>
        <p:sp>
          <p:nvSpPr>
            <p:cNvPr id="3" name="Freeform 3"/>
            <p:cNvSpPr/>
            <p:nvPr/>
          </p:nvSpPr>
          <p:spPr>
            <a:xfrm>
              <a:off x="0" y="0"/>
              <a:ext cx="1999614" cy="850125"/>
            </a:xfrm>
            <a:custGeom>
              <a:avLst/>
              <a:gdLst/>
              <a:ahLst/>
              <a:cxnLst/>
              <a:rect l="l" t="t" r="r" b="b"/>
              <a:pathLst>
                <a:path w="1999614" h="850125">
                  <a:moveTo>
                    <a:pt x="37608" y="0"/>
                  </a:moveTo>
                  <a:lnTo>
                    <a:pt x="1962006" y="0"/>
                  </a:lnTo>
                  <a:cubicBezTo>
                    <a:pt x="1982777" y="0"/>
                    <a:pt x="1999614" y="16838"/>
                    <a:pt x="1999614" y="37608"/>
                  </a:cubicBezTo>
                  <a:lnTo>
                    <a:pt x="1999614" y="812517"/>
                  </a:lnTo>
                  <a:cubicBezTo>
                    <a:pt x="1999614" y="833287"/>
                    <a:pt x="1982777" y="850125"/>
                    <a:pt x="1962006" y="850125"/>
                  </a:cubicBezTo>
                  <a:lnTo>
                    <a:pt x="37608" y="850125"/>
                  </a:lnTo>
                  <a:cubicBezTo>
                    <a:pt x="16838" y="850125"/>
                    <a:pt x="0" y="833287"/>
                    <a:pt x="0" y="812517"/>
                  </a:cubicBezTo>
                  <a:lnTo>
                    <a:pt x="0" y="37608"/>
                  </a:lnTo>
                  <a:cubicBezTo>
                    <a:pt x="0" y="16838"/>
                    <a:pt x="16838" y="0"/>
                    <a:pt x="37608" y="0"/>
                  </a:cubicBezTo>
                  <a:close/>
                </a:path>
              </a:pathLst>
            </a:custGeom>
            <a:solidFill>
              <a:srgbClr val="D62828"/>
            </a:solidFill>
            <a:ln cap="rnd">
              <a:noFill/>
              <a:prstDash val="solid"/>
              <a:round/>
            </a:ln>
          </p:spPr>
        </p:sp>
        <p:sp>
          <p:nvSpPr>
            <p:cNvPr id="4" name="TextBox 4"/>
            <p:cNvSpPr txBox="1"/>
            <p:nvPr/>
          </p:nvSpPr>
          <p:spPr>
            <a:xfrm>
              <a:off x="0" y="-38100"/>
              <a:ext cx="1999614" cy="888225"/>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2022330" y="6377721"/>
            <a:ext cx="15356686" cy="3285112"/>
            <a:chOff x="0" y="0"/>
            <a:chExt cx="3314848" cy="709114"/>
          </a:xfrm>
        </p:grpSpPr>
        <p:sp>
          <p:nvSpPr>
            <p:cNvPr id="6" name="Freeform 6"/>
            <p:cNvSpPr/>
            <p:nvPr/>
          </p:nvSpPr>
          <p:spPr>
            <a:xfrm>
              <a:off x="0" y="0"/>
              <a:ext cx="3314848" cy="709114"/>
            </a:xfrm>
            <a:custGeom>
              <a:avLst/>
              <a:gdLst/>
              <a:ahLst/>
              <a:cxnLst/>
              <a:rect l="l" t="t" r="r" b="b"/>
              <a:pathLst>
                <a:path w="3314848" h="709114">
                  <a:moveTo>
                    <a:pt x="22686" y="0"/>
                  </a:moveTo>
                  <a:lnTo>
                    <a:pt x="3292162" y="0"/>
                  </a:lnTo>
                  <a:cubicBezTo>
                    <a:pt x="3304691" y="0"/>
                    <a:pt x="3314848" y="10157"/>
                    <a:pt x="3314848" y="22686"/>
                  </a:cubicBezTo>
                  <a:lnTo>
                    <a:pt x="3314848" y="686428"/>
                  </a:lnTo>
                  <a:cubicBezTo>
                    <a:pt x="3314848" y="698957"/>
                    <a:pt x="3304691" y="709114"/>
                    <a:pt x="3292162" y="709114"/>
                  </a:cubicBezTo>
                  <a:lnTo>
                    <a:pt x="22686" y="709114"/>
                  </a:lnTo>
                  <a:cubicBezTo>
                    <a:pt x="10157" y="709114"/>
                    <a:pt x="0" y="698957"/>
                    <a:pt x="0" y="686428"/>
                  </a:cubicBezTo>
                  <a:lnTo>
                    <a:pt x="0" y="22686"/>
                  </a:lnTo>
                  <a:cubicBezTo>
                    <a:pt x="0" y="10157"/>
                    <a:pt x="10157" y="0"/>
                    <a:pt x="22686" y="0"/>
                  </a:cubicBezTo>
                  <a:close/>
                </a:path>
              </a:pathLst>
            </a:custGeom>
            <a:solidFill>
              <a:srgbClr val="F2C436"/>
            </a:solidFill>
            <a:ln cap="rnd">
              <a:noFill/>
              <a:prstDash val="solid"/>
              <a:round/>
            </a:ln>
          </p:spPr>
        </p:sp>
        <p:sp>
          <p:nvSpPr>
            <p:cNvPr id="7" name="TextBox 7"/>
            <p:cNvSpPr txBox="1"/>
            <p:nvPr/>
          </p:nvSpPr>
          <p:spPr>
            <a:xfrm>
              <a:off x="0" y="-38100"/>
              <a:ext cx="3314848" cy="747214"/>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2027001" y="1028700"/>
            <a:ext cx="8366249" cy="5021423"/>
            <a:chOff x="0" y="0"/>
            <a:chExt cx="6350000" cy="3811270"/>
          </a:xfrm>
        </p:grpSpPr>
        <p:sp>
          <p:nvSpPr>
            <p:cNvPr id="9" name="Freeform 9"/>
            <p:cNvSpPr/>
            <p:nvPr/>
          </p:nvSpPr>
          <p:spPr>
            <a:xfrm>
              <a:off x="0" y="0"/>
              <a:ext cx="6350000" cy="3811270"/>
            </a:xfrm>
            <a:custGeom>
              <a:avLst/>
              <a:gdLst/>
              <a:ahLst/>
              <a:cxnLst/>
              <a:rect l="l" t="t" r="r" b="b"/>
              <a:pathLst>
                <a:path w="6350000" h="3811270">
                  <a:moveTo>
                    <a:pt x="1648460" y="0"/>
                  </a:moveTo>
                  <a:lnTo>
                    <a:pt x="5812790" y="0"/>
                  </a:lnTo>
                  <a:cubicBezTo>
                    <a:pt x="6109970" y="0"/>
                    <a:pt x="6350000" y="240030"/>
                    <a:pt x="6350000" y="537210"/>
                  </a:cubicBezTo>
                  <a:lnTo>
                    <a:pt x="6350000" y="2466340"/>
                  </a:lnTo>
                  <a:cubicBezTo>
                    <a:pt x="6350000" y="2763520"/>
                    <a:pt x="6109970" y="3003550"/>
                    <a:pt x="5812790" y="3003550"/>
                  </a:cubicBezTo>
                  <a:lnTo>
                    <a:pt x="4751070" y="3003550"/>
                  </a:lnTo>
                  <a:cubicBezTo>
                    <a:pt x="4587240" y="3003550"/>
                    <a:pt x="4431030" y="3078480"/>
                    <a:pt x="4329430" y="3208020"/>
                  </a:cubicBezTo>
                  <a:lnTo>
                    <a:pt x="4013200" y="3606800"/>
                  </a:lnTo>
                  <a:cubicBezTo>
                    <a:pt x="3911600" y="3735070"/>
                    <a:pt x="3756660" y="3811270"/>
                    <a:pt x="3591560" y="3811270"/>
                  </a:cubicBezTo>
                  <a:lnTo>
                    <a:pt x="537210" y="3811270"/>
                  </a:lnTo>
                  <a:cubicBezTo>
                    <a:pt x="240030" y="3811270"/>
                    <a:pt x="0" y="3571240"/>
                    <a:pt x="0" y="3274060"/>
                  </a:cubicBezTo>
                  <a:lnTo>
                    <a:pt x="0" y="1375410"/>
                  </a:lnTo>
                  <a:cubicBezTo>
                    <a:pt x="0" y="1206500"/>
                    <a:pt x="78740" y="1047750"/>
                    <a:pt x="213360" y="946150"/>
                  </a:cubicBezTo>
                  <a:lnTo>
                    <a:pt x="1324610" y="107950"/>
                  </a:lnTo>
                  <a:cubicBezTo>
                    <a:pt x="1417320" y="38100"/>
                    <a:pt x="1531620" y="0"/>
                    <a:pt x="1648460" y="0"/>
                  </a:cubicBezTo>
                  <a:close/>
                </a:path>
              </a:pathLst>
            </a:custGeom>
            <a:blipFill>
              <a:blip r:embed="rId2"/>
              <a:stretch>
                <a:fillRect l="-6890" r="-6890"/>
              </a:stretch>
            </a:blipFill>
          </p:spPr>
        </p:sp>
      </p:grpSp>
      <p:sp>
        <p:nvSpPr>
          <p:cNvPr id="10" name="TextBox 10"/>
          <p:cNvSpPr txBox="1"/>
          <p:nvPr/>
        </p:nvSpPr>
        <p:spPr>
          <a:xfrm>
            <a:off x="2987417" y="6568903"/>
            <a:ext cx="13862426" cy="2689397"/>
          </a:xfrm>
          <a:prstGeom prst="rect">
            <a:avLst/>
          </a:prstGeom>
        </p:spPr>
        <p:txBody>
          <a:bodyPr lIns="0" tIns="0" rIns="0" bIns="0" rtlCol="0" anchor="t">
            <a:spAutoFit/>
          </a:bodyPr>
          <a:lstStyle/>
          <a:p>
            <a:pPr>
              <a:lnSpc>
                <a:spcPts val="4249"/>
              </a:lnSpc>
            </a:pPr>
            <a:r>
              <a:rPr lang="en-US" sz="3541">
                <a:solidFill>
                  <a:srgbClr val="000000"/>
                </a:solidFill>
                <a:latin typeface="Hammersmith One"/>
              </a:rPr>
              <a:t>Enhanced Visibility</a:t>
            </a:r>
          </a:p>
          <a:p>
            <a:pPr>
              <a:lnSpc>
                <a:spcPts val="4249"/>
              </a:lnSpc>
            </a:pPr>
            <a:r>
              <a:rPr lang="en-US" sz="3541">
                <a:solidFill>
                  <a:srgbClr val="000000"/>
                </a:solidFill>
                <a:latin typeface="Hammersmith One"/>
              </a:rPr>
              <a:t>Address the potential invisibility of mental health issues within this community and bring them to the forefront, validating the experiences of South Asian women and acknowledging their unique perspectives.</a:t>
            </a:r>
          </a:p>
        </p:txBody>
      </p:sp>
      <p:sp>
        <p:nvSpPr>
          <p:cNvPr id="11" name="TextBox 11"/>
          <p:cNvSpPr txBox="1"/>
          <p:nvPr/>
        </p:nvSpPr>
        <p:spPr>
          <a:xfrm>
            <a:off x="10721401" y="1387729"/>
            <a:ext cx="6474948" cy="2926837"/>
          </a:xfrm>
          <a:prstGeom prst="rect">
            <a:avLst/>
          </a:prstGeom>
        </p:spPr>
        <p:txBody>
          <a:bodyPr lIns="0" tIns="0" rIns="0" bIns="0" rtlCol="0" anchor="t">
            <a:spAutoFit/>
          </a:bodyPr>
          <a:lstStyle/>
          <a:p>
            <a:pPr>
              <a:lnSpc>
                <a:spcPts val="2917"/>
              </a:lnSpc>
            </a:pPr>
            <a:r>
              <a:rPr lang="en-US" sz="2431">
                <a:solidFill>
                  <a:srgbClr val="FFFFFF"/>
                </a:solidFill>
                <a:latin typeface="Hammersmith One"/>
              </a:rPr>
              <a:t>Blossom conducted this survey specifically for South Asian women in Newham to ensure a targeted and culturally sensitive approach. The focus on South Asian women aimed to address the unique intersection of cultural, gender, and mental health factors within this community. By tailoring the survey to their experiences</a:t>
            </a:r>
          </a:p>
        </p:txBody>
      </p:sp>
      <p:sp>
        <p:nvSpPr>
          <p:cNvPr id="12" name="TextBox 12"/>
          <p:cNvSpPr txBox="1"/>
          <p:nvPr/>
        </p:nvSpPr>
        <p:spPr>
          <a:xfrm rot="5400000">
            <a:off x="-3189435" y="5401536"/>
            <a:ext cx="7742256" cy="588016"/>
          </a:xfrm>
          <a:prstGeom prst="rect">
            <a:avLst/>
          </a:prstGeom>
        </p:spPr>
        <p:txBody>
          <a:bodyPr lIns="0" tIns="0" rIns="0" bIns="0" rtlCol="0" anchor="t">
            <a:spAutoFit/>
          </a:bodyPr>
          <a:lstStyle/>
          <a:p>
            <a:pPr algn="ctr">
              <a:lnSpc>
                <a:spcPts val="4400"/>
              </a:lnSpc>
            </a:pPr>
            <a:r>
              <a:rPr lang="en-US" sz="4400">
                <a:solidFill>
                  <a:srgbClr val="FFFFFF"/>
                </a:solidFill>
                <a:latin typeface="Hammersmith One"/>
              </a:rPr>
              <a:t>THE SURVEY - WHAT WE DID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3049"/>
        </a:solidFill>
        <a:effectLst/>
      </p:bgPr>
    </p:bg>
    <p:spTree>
      <p:nvGrpSpPr>
        <p:cNvPr id="1" name=""/>
        <p:cNvGrpSpPr/>
        <p:nvPr/>
      </p:nvGrpSpPr>
      <p:grpSpPr>
        <a:xfrm>
          <a:off x="0" y="0"/>
          <a:ext cx="0" cy="0"/>
          <a:chOff x="0" y="0"/>
          <a:chExt cx="0" cy="0"/>
        </a:xfrm>
      </p:grpSpPr>
      <p:grpSp>
        <p:nvGrpSpPr>
          <p:cNvPr id="2" name="Group 2"/>
          <p:cNvGrpSpPr/>
          <p:nvPr/>
        </p:nvGrpSpPr>
        <p:grpSpPr>
          <a:xfrm rot="-10800000">
            <a:off x="567998" y="4746467"/>
            <a:ext cx="7955104" cy="1221680"/>
            <a:chOff x="0" y="0"/>
            <a:chExt cx="32644786" cy="5013322"/>
          </a:xfrm>
        </p:grpSpPr>
        <p:sp>
          <p:nvSpPr>
            <p:cNvPr id="3" name="Freeform 3"/>
            <p:cNvSpPr/>
            <p:nvPr/>
          </p:nvSpPr>
          <p:spPr>
            <a:xfrm>
              <a:off x="0" y="0"/>
              <a:ext cx="32644786" cy="5013322"/>
            </a:xfrm>
            <a:custGeom>
              <a:avLst/>
              <a:gdLst/>
              <a:ahLst/>
              <a:cxnLst/>
              <a:rect l="l" t="t" r="r" b="b"/>
              <a:pathLst>
                <a:path w="32644786" h="5013322">
                  <a:moveTo>
                    <a:pt x="31938664" y="2541961"/>
                  </a:moveTo>
                  <a:lnTo>
                    <a:pt x="31938664" y="0"/>
                  </a:lnTo>
                  <a:lnTo>
                    <a:pt x="0" y="0"/>
                  </a:lnTo>
                  <a:lnTo>
                    <a:pt x="0" y="5013322"/>
                  </a:lnTo>
                  <a:lnTo>
                    <a:pt x="31938664" y="5013322"/>
                  </a:lnTo>
                  <a:lnTo>
                    <a:pt x="31938664" y="3118482"/>
                  </a:lnTo>
                  <a:lnTo>
                    <a:pt x="32644786" y="2827652"/>
                  </a:lnTo>
                  <a:lnTo>
                    <a:pt x="31938664" y="2541961"/>
                  </a:lnTo>
                  <a:close/>
                </a:path>
              </a:pathLst>
            </a:custGeom>
            <a:solidFill>
              <a:srgbClr val="F77F00"/>
            </a:solidFill>
          </p:spPr>
        </p:sp>
      </p:grpSp>
      <p:sp>
        <p:nvSpPr>
          <p:cNvPr id="4" name="TextBox 4"/>
          <p:cNvSpPr txBox="1"/>
          <p:nvPr/>
        </p:nvSpPr>
        <p:spPr>
          <a:xfrm>
            <a:off x="1359753" y="5081252"/>
            <a:ext cx="6371594" cy="422906"/>
          </a:xfrm>
          <a:prstGeom prst="rect">
            <a:avLst/>
          </a:prstGeom>
        </p:spPr>
        <p:txBody>
          <a:bodyPr lIns="0" tIns="0" rIns="0" bIns="0" rtlCol="0" anchor="t">
            <a:spAutoFit/>
          </a:bodyPr>
          <a:lstStyle/>
          <a:p>
            <a:pPr>
              <a:lnSpc>
                <a:spcPts val="3465"/>
              </a:lnSpc>
            </a:pPr>
            <a:r>
              <a:rPr lang="en-US" sz="2475">
                <a:solidFill>
                  <a:srgbClr val="000000"/>
                </a:solidFill>
                <a:latin typeface="Lato 1 Bold"/>
              </a:rPr>
              <a:t>Newham Community Event </a:t>
            </a:r>
          </a:p>
        </p:txBody>
      </p:sp>
      <p:grpSp>
        <p:nvGrpSpPr>
          <p:cNvPr id="5" name="Group 5"/>
          <p:cNvGrpSpPr/>
          <p:nvPr/>
        </p:nvGrpSpPr>
        <p:grpSpPr>
          <a:xfrm rot="-10800000">
            <a:off x="594488" y="6151749"/>
            <a:ext cx="7955104" cy="1221680"/>
            <a:chOff x="0" y="0"/>
            <a:chExt cx="32644786" cy="5013322"/>
          </a:xfrm>
        </p:grpSpPr>
        <p:sp>
          <p:nvSpPr>
            <p:cNvPr id="6" name="Freeform 6"/>
            <p:cNvSpPr/>
            <p:nvPr/>
          </p:nvSpPr>
          <p:spPr>
            <a:xfrm>
              <a:off x="0" y="0"/>
              <a:ext cx="32644786" cy="5013322"/>
            </a:xfrm>
            <a:custGeom>
              <a:avLst/>
              <a:gdLst/>
              <a:ahLst/>
              <a:cxnLst/>
              <a:rect l="l" t="t" r="r" b="b"/>
              <a:pathLst>
                <a:path w="32644786" h="5013322">
                  <a:moveTo>
                    <a:pt x="31938664" y="2541961"/>
                  </a:moveTo>
                  <a:lnTo>
                    <a:pt x="31938664" y="0"/>
                  </a:lnTo>
                  <a:lnTo>
                    <a:pt x="0" y="0"/>
                  </a:lnTo>
                  <a:lnTo>
                    <a:pt x="0" y="5013322"/>
                  </a:lnTo>
                  <a:lnTo>
                    <a:pt x="31938664" y="5013322"/>
                  </a:lnTo>
                  <a:lnTo>
                    <a:pt x="31938664" y="3118482"/>
                  </a:lnTo>
                  <a:lnTo>
                    <a:pt x="32644786" y="2827652"/>
                  </a:lnTo>
                  <a:lnTo>
                    <a:pt x="31938664" y="2541961"/>
                  </a:lnTo>
                  <a:close/>
                </a:path>
              </a:pathLst>
            </a:custGeom>
            <a:solidFill>
              <a:srgbClr val="F77F00"/>
            </a:solidFill>
          </p:spPr>
        </p:sp>
      </p:grpSp>
      <p:sp>
        <p:nvSpPr>
          <p:cNvPr id="7" name="TextBox 7"/>
          <p:cNvSpPr txBox="1"/>
          <p:nvPr/>
        </p:nvSpPr>
        <p:spPr>
          <a:xfrm>
            <a:off x="1359753" y="6483500"/>
            <a:ext cx="6371594" cy="422906"/>
          </a:xfrm>
          <a:prstGeom prst="rect">
            <a:avLst/>
          </a:prstGeom>
        </p:spPr>
        <p:txBody>
          <a:bodyPr lIns="0" tIns="0" rIns="0" bIns="0" rtlCol="0" anchor="t">
            <a:spAutoFit/>
          </a:bodyPr>
          <a:lstStyle/>
          <a:p>
            <a:pPr>
              <a:lnSpc>
                <a:spcPts val="3465"/>
              </a:lnSpc>
            </a:pPr>
            <a:r>
              <a:rPr lang="en-US" sz="2475">
                <a:solidFill>
                  <a:srgbClr val="000000"/>
                </a:solidFill>
                <a:latin typeface="Lato 1 Bold"/>
              </a:rPr>
              <a:t>16 Togetherness Cafe’s in the Saifi Trust </a:t>
            </a:r>
          </a:p>
        </p:txBody>
      </p:sp>
      <p:grpSp>
        <p:nvGrpSpPr>
          <p:cNvPr id="8" name="Group 8"/>
          <p:cNvGrpSpPr/>
          <p:nvPr/>
        </p:nvGrpSpPr>
        <p:grpSpPr>
          <a:xfrm rot="-10800000">
            <a:off x="620978" y="7557031"/>
            <a:ext cx="7955104" cy="1221680"/>
            <a:chOff x="0" y="0"/>
            <a:chExt cx="32644786" cy="5013322"/>
          </a:xfrm>
        </p:grpSpPr>
        <p:sp>
          <p:nvSpPr>
            <p:cNvPr id="9" name="Freeform 9"/>
            <p:cNvSpPr/>
            <p:nvPr/>
          </p:nvSpPr>
          <p:spPr>
            <a:xfrm>
              <a:off x="0" y="0"/>
              <a:ext cx="32644786" cy="5013322"/>
            </a:xfrm>
            <a:custGeom>
              <a:avLst/>
              <a:gdLst/>
              <a:ahLst/>
              <a:cxnLst/>
              <a:rect l="l" t="t" r="r" b="b"/>
              <a:pathLst>
                <a:path w="32644786" h="5013322">
                  <a:moveTo>
                    <a:pt x="31938664" y="2541961"/>
                  </a:moveTo>
                  <a:lnTo>
                    <a:pt x="31938664" y="0"/>
                  </a:lnTo>
                  <a:lnTo>
                    <a:pt x="0" y="0"/>
                  </a:lnTo>
                  <a:lnTo>
                    <a:pt x="0" y="5013322"/>
                  </a:lnTo>
                  <a:lnTo>
                    <a:pt x="31938664" y="5013322"/>
                  </a:lnTo>
                  <a:lnTo>
                    <a:pt x="31938664" y="3118482"/>
                  </a:lnTo>
                  <a:lnTo>
                    <a:pt x="32644786" y="2827652"/>
                  </a:lnTo>
                  <a:lnTo>
                    <a:pt x="31938664" y="2541961"/>
                  </a:lnTo>
                  <a:close/>
                </a:path>
              </a:pathLst>
            </a:custGeom>
            <a:solidFill>
              <a:srgbClr val="F77F00"/>
            </a:solidFill>
          </p:spPr>
        </p:sp>
      </p:grpSp>
      <p:sp>
        <p:nvSpPr>
          <p:cNvPr id="10" name="TextBox 10"/>
          <p:cNvSpPr txBox="1"/>
          <p:nvPr/>
        </p:nvSpPr>
        <p:spPr>
          <a:xfrm>
            <a:off x="1412733" y="7758091"/>
            <a:ext cx="6371594" cy="861056"/>
          </a:xfrm>
          <a:prstGeom prst="rect">
            <a:avLst/>
          </a:prstGeom>
        </p:spPr>
        <p:txBody>
          <a:bodyPr lIns="0" tIns="0" rIns="0" bIns="0" rtlCol="0" anchor="t">
            <a:spAutoFit/>
          </a:bodyPr>
          <a:lstStyle/>
          <a:p>
            <a:pPr>
              <a:lnSpc>
                <a:spcPts val="3465"/>
              </a:lnSpc>
            </a:pPr>
            <a:r>
              <a:rPr lang="en-US" sz="2475">
                <a:solidFill>
                  <a:srgbClr val="000000"/>
                </a:solidFill>
                <a:latin typeface="Lato 1 Bold"/>
              </a:rPr>
              <a:t>2 Music Programmes for the South Asian Communities</a:t>
            </a:r>
          </a:p>
        </p:txBody>
      </p:sp>
      <p:sp>
        <p:nvSpPr>
          <p:cNvPr id="11" name="TextBox 11"/>
          <p:cNvSpPr txBox="1"/>
          <p:nvPr/>
        </p:nvSpPr>
        <p:spPr>
          <a:xfrm>
            <a:off x="-5863275" y="8963037"/>
            <a:ext cx="6036849" cy="787766"/>
          </a:xfrm>
          <a:prstGeom prst="rect">
            <a:avLst/>
          </a:prstGeom>
        </p:spPr>
        <p:txBody>
          <a:bodyPr lIns="0" tIns="0" rIns="0" bIns="0" rtlCol="0" anchor="t">
            <a:spAutoFit/>
          </a:bodyPr>
          <a:lstStyle/>
          <a:p>
            <a:pPr>
              <a:lnSpc>
                <a:spcPts val="2023"/>
              </a:lnSpc>
            </a:pPr>
            <a:r>
              <a:rPr lang="en-US" sz="1445">
                <a:solidFill>
                  <a:srgbClr val="79B4B7"/>
                </a:solidFill>
                <a:latin typeface="Cooper Hewitt Italics"/>
              </a:rPr>
              <a:t>Household equipment, usually made of wood, metal, plastics, </a:t>
            </a:r>
          </a:p>
          <a:p>
            <a:pPr>
              <a:lnSpc>
                <a:spcPts val="2023"/>
              </a:lnSpc>
            </a:pPr>
            <a:r>
              <a:rPr lang="en-US" sz="1445">
                <a:solidFill>
                  <a:srgbClr val="79B4B7"/>
                </a:solidFill>
                <a:latin typeface="Cooper Hewitt Italics"/>
              </a:rPr>
              <a:t>marble, glass, fabrics, or related materials and having a variety </a:t>
            </a:r>
          </a:p>
          <a:p>
            <a:pPr>
              <a:lnSpc>
                <a:spcPts val="2023"/>
              </a:lnSpc>
            </a:pPr>
            <a:r>
              <a:rPr lang="en-US" sz="1445">
                <a:solidFill>
                  <a:srgbClr val="79B4B7"/>
                </a:solidFill>
                <a:latin typeface="Cooper Hewitt Italics"/>
              </a:rPr>
              <a:t>of different purposes. </a:t>
            </a:r>
          </a:p>
        </p:txBody>
      </p:sp>
      <p:grpSp>
        <p:nvGrpSpPr>
          <p:cNvPr id="12" name="Group 12"/>
          <p:cNvGrpSpPr/>
          <p:nvPr/>
        </p:nvGrpSpPr>
        <p:grpSpPr>
          <a:xfrm rot="-10800000">
            <a:off x="567998" y="1938548"/>
            <a:ext cx="7955104" cy="1221680"/>
            <a:chOff x="0" y="0"/>
            <a:chExt cx="32644786" cy="5013322"/>
          </a:xfrm>
        </p:grpSpPr>
        <p:sp>
          <p:nvSpPr>
            <p:cNvPr id="13" name="Freeform 13"/>
            <p:cNvSpPr/>
            <p:nvPr/>
          </p:nvSpPr>
          <p:spPr>
            <a:xfrm>
              <a:off x="0" y="0"/>
              <a:ext cx="32644786" cy="5013322"/>
            </a:xfrm>
            <a:custGeom>
              <a:avLst/>
              <a:gdLst/>
              <a:ahLst/>
              <a:cxnLst/>
              <a:rect l="l" t="t" r="r" b="b"/>
              <a:pathLst>
                <a:path w="32644786" h="5013322">
                  <a:moveTo>
                    <a:pt x="31938664" y="2541961"/>
                  </a:moveTo>
                  <a:lnTo>
                    <a:pt x="31938664" y="0"/>
                  </a:lnTo>
                  <a:lnTo>
                    <a:pt x="0" y="0"/>
                  </a:lnTo>
                  <a:lnTo>
                    <a:pt x="0" y="5013322"/>
                  </a:lnTo>
                  <a:lnTo>
                    <a:pt x="31938664" y="5013322"/>
                  </a:lnTo>
                  <a:lnTo>
                    <a:pt x="31938664" y="3118482"/>
                  </a:lnTo>
                  <a:lnTo>
                    <a:pt x="32644786" y="2827652"/>
                  </a:lnTo>
                  <a:lnTo>
                    <a:pt x="31938664" y="2541961"/>
                  </a:lnTo>
                  <a:close/>
                </a:path>
              </a:pathLst>
            </a:custGeom>
            <a:solidFill>
              <a:srgbClr val="F77F00"/>
            </a:solidFill>
          </p:spPr>
        </p:sp>
      </p:grpSp>
      <p:sp>
        <p:nvSpPr>
          <p:cNvPr id="14" name="TextBox 14"/>
          <p:cNvSpPr txBox="1"/>
          <p:nvPr/>
        </p:nvSpPr>
        <p:spPr>
          <a:xfrm>
            <a:off x="1359753" y="2005018"/>
            <a:ext cx="6830374" cy="923204"/>
          </a:xfrm>
          <a:prstGeom prst="rect">
            <a:avLst/>
          </a:prstGeom>
        </p:spPr>
        <p:txBody>
          <a:bodyPr lIns="0" tIns="0" rIns="0" bIns="0" rtlCol="0" anchor="t">
            <a:spAutoFit/>
          </a:bodyPr>
          <a:lstStyle/>
          <a:p>
            <a:pPr>
              <a:lnSpc>
                <a:spcPts val="3714"/>
              </a:lnSpc>
            </a:pPr>
            <a:r>
              <a:rPr lang="en-US" sz="2653">
                <a:solidFill>
                  <a:srgbClr val="000000"/>
                </a:solidFill>
                <a:latin typeface="Lato 1 Bold"/>
              </a:rPr>
              <a:t>Gurdwara   Health Event </a:t>
            </a:r>
          </a:p>
          <a:p>
            <a:pPr>
              <a:lnSpc>
                <a:spcPts val="3714"/>
              </a:lnSpc>
            </a:pPr>
            <a:r>
              <a:rPr lang="en-US" sz="2653">
                <a:solidFill>
                  <a:srgbClr val="000000"/>
                </a:solidFill>
                <a:latin typeface="Lato 1 Bold"/>
              </a:rPr>
              <a:t>Gurdwara  Guru Nanak Birthday</a:t>
            </a:r>
          </a:p>
        </p:txBody>
      </p:sp>
      <p:grpSp>
        <p:nvGrpSpPr>
          <p:cNvPr id="15" name="Group 15"/>
          <p:cNvGrpSpPr/>
          <p:nvPr/>
        </p:nvGrpSpPr>
        <p:grpSpPr>
          <a:xfrm rot="-10800000">
            <a:off x="594488" y="3343830"/>
            <a:ext cx="7955104" cy="1221680"/>
            <a:chOff x="0" y="0"/>
            <a:chExt cx="32644786" cy="5013322"/>
          </a:xfrm>
        </p:grpSpPr>
        <p:sp>
          <p:nvSpPr>
            <p:cNvPr id="16" name="Freeform 16"/>
            <p:cNvSpPr/>
            <p:nvPr/>
          </p:nvSpPr>
          <p:spPr>
            <a:xfrm>
              <a:off x="0" y="0"/>
              <a:ext cx="32644786" cy="5013322"/>
            </a:xfrm>
            <a:custGeom>
              <a:avLst/>
              <a:gdLst/>
              <a:ahLst/>
              <a:cxnLst/>
              <a:rect l="l" t="t" r="r" b="b"/>
              <a:pathLst>
                <a:path w="32644786" h="5013322">
                  <a:moveTo>
                    <a:pt x="31938664" y="2541961"/>
                  </a:moveTo>
                  <a:lnTo>
                    <a:pt x="31938664" y="0"/>
                  </a:lnTo>
                  <a:lnTo>
                    <a:pt x="0" y="0"/>
                  </a:lnTo>
                  <a:lnTo>
                    <a:pt x="0" y="5013322"/>
                  </a:lnTo>
                  <a:lnTo>
                    <a:pt x="31938664" y="5013322"/>
                  </a:lnTo>
                  <a:lnTo>
                    <a:pt x="31938664" y="3118482"/>
                  </a:lnTo>
                  <a:lnTo>
                    <a:pt x="32644786" y="2827652"/>
                  </a:lnTo>
                  <a:lnTo>
                    <a:pt x="31938664" y="2541961"/>
                  </a:lnTo>
                  <a:close/>
                </a:path>
              </a:pathLst>
            </a:custGeom>
            <a:solidFill>
              <a:srgbClr val="F77F00"/>
            </a:solidFill>
          </p:spPr>
        </p:sp>
      </p:grpSp>
      <p:sp>
        <p:nvSpPr>
          <p:cNvPr id="17" name="TextBox 17"/>
          <p:cNvSpPr txBox="1"/>
          <p:nvPr/>
        </p:nvSpPr>
        <p:spPr>
          <a:xfrm>
            <a:off x="1248312" y="3538680"/>
            <a:ext cx="7059354" cy="1281335"/>
          </a:xfrm>
          <a:prstGeom prst="rect">
            <a:avLst/>
          </a:prstGeom>
        </p:spPr>
        <p:txBody>
          <a:bodyPr lIns="0" tIns="0" rIns="0" bIns="0" rtlCol="0" anchor="t">
            <a:spAutoFit/>
          </a:bodyPr>
          <a:lstStyle/>
          <a:p>
            <a:pPr>
              <a:lnSpc>
                <a:spcPts val="3400"/>
              </a:lnSpc>
            </a:pPr>
            <a:r>
              <a:rPr lang="en-US" sz="2428">
                <a:solidFill>
                  <a:srgbClr val="000000"/>
                </a:solidFill>
                <a:latin typeface="Lato 1 Bold"/>
              </a:rPr>
              <a:t>Milad Un Nabi The Prophet Muhammad’s Birthday </a:t>
            </a:r>
          </a:p>
          <a:p>
            <a:pPr>
              <a:lnSpc>
                <a:spcPts val="3400"/>
              </a:lnSpc>
            </a:pPr>
            <a:r>
              <a:rPr lang="en-US" sz="2428">
                <a:solidFill>
                  <a:srgbClr val="000000"/>
                </a:solidFill>
                <a:latin typeface="Lato 1 Bold"/>
              </a:rPr>
              <a:t>Diwali Programme  East Ham Hindu Temple</a:t>
            </a:r>
          </a:p>
          <a:p>
            <a:pPr>
              <a:lnSpc>
                <a:spcPts val="3400"/>
              </a:lnSpc>
            </a:pPr>
            <a:endParaRPr/>
          </a:p>
        </p:txBody>
      </p:sp>
      <p:sp>
        <p:nvSpPr>
          <p:cNvPr id="18" name="TextBox 18"/>
          <p:cNvSpPr txBox="1"/>
          <p:nvPr/>
        </p:nvSpPr>
        <p:spPr>
          <a:xfrm>
            <a:off x="5241429" y="394666"/>
            <a:ext cx="7805142" cy="896182"/>
          </a:xfrm>
          <a:prstGeom prst="rect">
            <a:avLst/>
          </a:prstGeom>
        </p:spPr>
        <p:txBody>
          <a:bodyPr lIns="0" tIns="0" rIns="0" bIns="0" rtlCol="0" anchor="t">
            <a:spAutoFit/>
          </a:bodyPr>
          <a:lstStyle/>
          <a:p>
            <a:pPr algn="ctr">
              <a:lnSpc>
                <a:spcPts val="7304"/>
              </a:lnSpc>
            </a:pPr>
            <a:r>
              <a:rPr lang="en-US" sz="5217">
                <a:solidFill>
                  <a:srgbClr val="FFFFFF"/>
                </a:solidFill>
                <a:latin typeface="Canva Sans Bold"/>
              </a:rPr>
              <a:t>PROGRAMME DELIVERY</a:t>
            </a:r>
          </a:p>
        </p:txBody>
      </p:sp>
      <p:grpSp>
        <p:nvGrpSpPr>
          <p:cNvPr id="19" name="Group 19"/>
          <p:cNvGrpSpPr/>
          <p:nvPr/>
        </p:nvGrpSpPr>
        <p:grpSpPr>
          <a:xfrm rot="-10800000">
            <a:off x="9690505" y="4746467"/>
            <a:ext cx="7955104" cy="1221680"/>
            <a:chOff x="0" y="0"/>
            <a:chExt cx="32644786" cy="5013322"/>
          </a:xfrm>
        </p:grpSpPr>
        <p:sp>
          <p:nvSpPr>
            <p:cNvPr id="20" name="Freeform 20"/>
            <p:cNvSpPr/>
            <p:nvPr/>
          </p:nvSpPr>
          <p:spPr>
            <a:xfrm>
              <a:off x="0" y="0"/>
              <a:ext cx="32644786" cy="5013322"/>
            </a:xfrm>
            <a:custGeom>
              <a:avLst/>
              <a:gdLst/>
              <a:ahLst/>
              <a:cxnLst/>
              <a:rect l="l" t="t" r="r" b="b"/>
              <a:pathLst>
                <a:path w="32644786" h="5013322">
                  <a:moveTo>
                    <a:pt x="31938664" y="2541961"/>
                  </a:moveTo>
                  <a:lnTo>
                    <a:pt x="31938664" y="0"/>
                  </a:lnTo>
                  <a:lnTo>
                    <a:pt x="0" y="0"/>
                  </a:lnTo>
                  <a:lnTo>
                    <a:pt x="0" y="5013322"/>
                  </a:lnTo>
                  <a:lnTo>
                    <a:pt x="31938664" y="5013322"/>
                  </a:lnTo>
                  <a:lnTo>
                    <a:pt x="31938664" y="3118482"/>
                  </a:lnTo>
                  <a:lnTo>
                    <a:pt x="32644786" y="2827652"/>
                  </a:lnTo>
                  <a:lnTo>
                    <a:pt x="31938664" y="2541961"/>
                  </a:lnTo>
                  <a:close/>
                </a:path>
              </a:pathLst>
            </a:custGeom>
            <a:solidFill>
              <a:srgbClr val="F77F00"/>
            </a:solidFill>
          </p:spPr>
        </p:sp>
      </p:grpSp>
      <p:sp>
        <p:nvSpPr>
          <p:cNvPr id="21" name="TextBox 21"/>
          <p:cNvSpPr txBox="1"/>
          <p:nvPr/>
        </p:nvSpPr>
        <p:spPr>
          <a:xfrm>
            <a:off x="10482260" y="5081252"/>
            <a:ext cx="6371594" cy="422906"/>
          </a:xfrm>
          <a:prstGeom prst="rect">
            <a:avLst/>
          </a:prstGeom>
        </p:spPr>
        <p:txBody>
          <a:bodyPr lIns="0" tIns="0" rIns="0" bIns="0" rtlCol="0" anchor="t">
            <a:spAutoFit/>
          </a:bodyPr>
          <a:lstStyle/>
          <a:p>
            <a:pPr>
              <a:lnSpc>
                <a:spcPts val="3465"/>
              </a:lnSpc>
            </a:pPr>
            <a:r>
              <a:rPr lang="en-US" sz="2475">
                <a:solidFill>
                  <a:srgbClr val="000000"/>
                </a:solidFill>
                <a:latin typeface="Lato 1 Bold"/>
              </a:rPr>
              <a:t>Green Street Queens Market Event</a:t>
            </a:r>
          </a:p>
        </p:txBody>
      </p:sp>
      <p:grpSp>
        <p:nvGrpSpPr>
          <p:cNvPr id="22" name="Group 22"/>
          <p:cNvGrpSpPr/>
          <p:nvPr/>
        </p:nvGrpSpPr>
        <p:grpSpPr>
          <a:xfrm rot="-10800000">
            <a:off x="9716994" y="6151749"/>
            <a:ext cx="7955104" cy="1221680"/>
            <a:chOff x="0" y="0"/>
            <a:chExt cx="32644786" cy="5013322"/>
          </a:xfrm>
        </p:grpSpPr>
        <p:sp>
          <p:nvSpPr>
            <p:cNvPr id="23" name="Freeform 23"/>
            <p:cNvSpPr/>
            <p:nvPr/>
          </p:nvSpPr>
          <p:spPr>
            <a:xfrm>
              <a:off x="0" y="0"/>
              <a:ext cx="32644786" cy="5013322"/>
            </a:xfrm>
            <a:custGeom>
              <a:avLst/>
              <a:gdLst/>
              <a:ahLst/>
              <a:cxnLst/>
              <a:rect l="l" t="t" r="r" b="b"/>
              <a:pathLst>
                <a:path w="32644786" h="5013322">
                  <a:moveTo>
                    <a:pt x="31938664" y="2541961"/>
                  </a:moveTo>
                  <a:lnTo>
                    <a:pt x="31938664" y="0"/>
                  </a:lnTo>
                  <a:lnTo>
                    <a:pt x="0" y="0"/>
                  </a:lnTo>
                  <a:lnTo>
                    <a:pt x="0" y="5013322"/>
                  </a:lnTo>
                  <a:lnTo>
                    <a:pt x="31938664" y="5013322"/>
                  </a:lnTo>
                  <a:lnTo>
                    <a:pt x="31938664" y="3118482"/>
                  </a:lnTo>
                  <a:lnTo>
                    <a:pt x="32644786" y="2827652"/>
                  </a:lnTo>
                  <a:lnTo>
                    <a:pt x="31938664" y="2541961"/>
                  </a:lnTo>
                  <a:close/>
                </a:path>
              </a:pathLst>
            </a:custGeom>
            <a:solidFill>
              <a:srgbClr val="F77F00"/>
            </a:solidFill>
          </p:spPr>
        </p:sp>
      </p:grpSp>
      <p:sp>
        <p:nvSpPr>
          <p:cNvPr id="24" name="TextBox 24"/>
          <p:cNvSpPr txBox="1"/>
          <p:nvPr/>
        </p:nvSpPr>
        <p:spPr>
          <a:xfrm>
            <a:off x="10482260" y="6483500"/>
            <a:ext cx="6371594" cy="422906"/>
          </a:xfrm>
          <a:prstGeom prst="rect">
            <a:avLst/>
          </a:prstGeom>
        </p:spPr>
        <p:txBody>
          <a:bodyPr lIns="0" tIns="0" rIns="0" bIns="0" rtlCol="0" anchor="t">
            <a:spAutoFit/>
          </a:bodyPr>
          <a:lstStyle/>
          <a:p>
            <a:pPr>
              <a:lnSpc>
                <a:spcPts val="3465"/>
              </a:lnSpc>
            </a:pPr>
            <a:r>
              <a:rPr lang="en-US" sz="2475">
                <a:solidFill>
                  <a:srgbClr val="000000"/>
                </a:solidFill>
                <a:latin typeface="Lato 1 Bold"/>
              </a:rPr>
              <a:t>Ibrahim Mosque  Madrassah Classes</a:t>
            </a:r>
          </a:p>
        </p:txBody>
      </p:sp>
      <p:grpSp>
        <p:nvGrpSpPr>
          <p:cNvPr id="25" name="Group 25"/>
          <p:cNvGrpSpPr/>
          <p:nvPr/>
        </p:nvGrpSpPr>
        <p:grpSpPr>
          <a:xfrm rot="-10800000">
            <a:off x="9743484" y="7557031"/>
            <a:ext cx="7955104" cy="1221680"/>
            <a:chOff x="0" y="0"/>
            <a:chExt cx="32644786" cy="5013322"/>
          </a:xfrm>
        </p:grpSpPr>
        <p:sp>
          <p:nvSpPr>
            <p:cNvPr id="26" name="Freeform 26"/>
            <p:cNvSpPr/>
            <p:nvPr/>
          </p:nvSpPr>
          <p:spPr>
            <a:xfrm>
              <a:off x="0" y="0"/>
              <a:ext cx="32644786" cy="5013322"/>
            </a:xfrm>
            <a:custGeom>
              <a:avLst/>
              <a:gdLst/>
              <a:ahLst/>
              <a:cxnLst/>
              <a:rect l="l" t="t" r="r" b="b"/>
              <a:pathLst>
                <a:path w="32644786" h="5013322">
                  <a:moveTo>
                    <a:pt x="31938664" y="2541961"/>
                  </a:moveTo>
                  <a:lnTo>
                    <a:pt x="31938664" y="0"/>
                  </a:lnTo>
                  <a:lnTo>
                    <a:pt x="0" y="0"/>
                  </a:lnTo>
                  <a:lnTo>
                    <a:pt x="0" y="5013322"/>
                  </a:lnTo>
                  <a:lnTo>
                    <a:pt x="31938664" y="5013322"/>
                  </a:lnTo>
                  <a:lnTo>
                    <a:pt x="31938664" y="3118482"/>
                  </a:lnTo>
                  <a:lnTo>
                    <a:pt x="32644786" y="2827652"/>
                  </a:lnTo>
                  <a:lnTo>
                    <a:pt x="31938664" y="2541961"/>
                  </a:lnTo>
                  <a:close/>
                </a:path>
              </a:pathLst>
            </a:custGeom>
            <a:solidFill>
              <a:srgbClr val="F77F00"/>
            </a:solidFill>
          </p:spPr>
        </p:sp>
      </p:grpSp>
      <p:sp>
        <p:nvSpPr>
          <p:cNvPr id="27" name="TextBox 27"/>
          <p:cNvSpPr txBox="1"/>
          <p:nvPr/>
        </p:nvSpPr>
        <p:spPr>
          <a:xfrm>
            <a:off x="10508750" y="7888782"/>
            <a:ext cx="6371594" cy="422906"/>
          </a:xfrm>
          <a:prstGeom prst="rect">
            <a:avLst/>
          </a:prstGeom>
        </p:spPr>
        <p:txBody>
          <a:bodyPr lIns="0" tIns="0" rIns="0" bIns="0" rtlCol="0" anchor="t">
            <a:spAutoFit/>
          </a:bodyPr>
          <a:lstStyle/>
          <a:p>
            <a:pPr>
              <a:lnSpc>
                <a:spcPts val="3465"/>
              </a:lnSpc>
            </a:pPr>
            <a:r>
              <a:rPr lang="en-US" sz="2475">
                <a:solidFill>
                  <a:srgbClr val="000000"/>
                </a:solidFill>
                <a:latin typeface="Lato 1 Bold"/>
              </a:rPr>
              <a:t>House to House Visits</a:t>
            </a:r>
          </a:p>
        </p:txBody>
      </p:sp>
      <p:grpSp>
        <p:nvGrpSpPr>
          <p:cNvPr id="28" name="Group 28"/>
          <p:cNvGrpSpPr/>
          <p:nvPr/>
        </p:nvGrpSpPr>
        <p:grpSpPr>
          <a:xfrm rot="-10800000">
            <a:off x="9690505" y="1938548"/>
            <a:ext cx="7955104" cy="1221680"/>
            <a:chOff x="0" y="0"/>
            <a:chExt cx="32644786" cy="5013322"/>
          </a:xfrm>
        </p:grpSpPr>
        <p:sp>
          <p:nvSpPr>
            <p:cNvPr id="29" name="Freeform 29"/>
            <p:cNvSpPr/>
            <p:nvPr/>
          </p:nvSpPr>
          <p:spPr>
            <a:xfrm>
              <a:off x="0" y="0"/>
              <a:ext cx="32644786" cy="5013322"/>
            </a:xfrm>
            <a:custGeom>
              <a:avLst/>
              <a:gdLst/>
              <a:ahLst/>
              <a:cxnLst/>
              <a:rect l="l" t="t" r="r" b="b"/>
              <a:pathLst>
                <a:path w="32644786" h="5013322">
                  <a:moveTo>
                    <a:pt x="31938664" y="2541961"/>
                  </a:moveTo>
                  <a:lnTo>
                    <a:pt x="31938664" y="0"/>
                  </a:lnTo>
                  <a:lnTo>
                    <a:pt x="0" y="0"/>
                  </a:lnTo>
                  <a:lnTo>
                    <a:pt x="0" y="5013322"/>
                  </a:lnTo>
                  <a:lnTo>
                    <a:pt x="31938664" y="5013322"/>
                  </a:lnTo>
                  <a:lnTo>
                    <a:pt x="31938664" y="3118482"/>
                  </a:lnTo>
                  <a:lnTo>
                    <a:pt x="32644786" y="2827652"/>
                  </a:lnTo>
                  <a:lnTo>
                    <a:pt x="31938664" y="2541961"/>
                  </a:lnTo>
                  <a:close/>
                </a:path>
              </a:pathLst>
            </a:custGeom>
            <a:solidFill>
              <a:srgbClr val="F77F00"/>
            </a:solidFill>
          </p:spPr>
        </p:sp>
      </p:grpSp>
      <p:sp>
        <p:nvSpPr>
          <p:cNvPr id="30" name="TextBox 30"/>
          <p:cNvSpPr txBox="1"/>
          <p:nvPr/>
        </p:nvSpPr>
        <p:spPr>
          <a:xfrm>
            <a:off x="10482260" y="2246294"/>
            <a:ext cx="6830374" cy="923204"/>
          </a:xfrm>
          <a:prstGeom prst="rect">
            <a:avLst/>
          </a:prstGeom>
        </p:spPr>
        <p:txBody>
          <a:bodyPr lIns="0" tIns="0" rIns="0" bIns="0" rtlCol="0" anchor="t">
            <a:spAutoFit/>
          </a:bodyPr>
          <a:lstStyle/>
          <a:p>
            <a:pPr>
              <a:lnSpc>
                <a:spcPts val="3714"/>
              </a:lnSpc>
            </a:pPr>
            <a:r>
              <a:rPr lang="en-US" sz="2653">
                <a:solidFill>
                  <a:srgbClr val="000000"/>
                </a:solidFill>
                <a:latin typeface="Lato 1 Bold"/>
              </a:rPr>
              <a:t>Local South Asian Shops </a:t>
            </a:r>
          </a:p>
          <a:p>
            <a:pPr>
              <a:lnSpc>
                <a:spcPts val="3714"/>
              </a:lnSpc>
            </a:pPr>
            <a:endParaRPr/>
          </a:p>
        </p:txBody>
      </p:sp>
      <p:grpSp>
        <p:nvGrpSpPr>
          <p:cNvPr id="31" name="Group 31"/>
          <p:cNvGrpSpPr/>
          <p:nvPr/>
        </p:nvGrpSpPr>
        <p:grpSpPr>
          <a:xfrm rot="-10800000">
            <a:off x="9716994" y="3343830"/>
            <a:ext cx="7955104" cy="1221680"/>
            <a:chOff x="0" y="0"/>
            <a:chExt cx="32644786" cy="5013322"/>
          </a:xfrm>
        </p:grpSpPr>
        <p:sp>
          <p:nvSpPr>
            <p:cNvPr id="32" name="Freeform 32"/>
            <p:cNvSpPr/>
            <p:nvPr/>
          </p:nvSpPr>
          <p:spPr>
            <a:xfrm>
              <a:off x="0" y="0"/>
              <a:ext cx="32644786" cy="5013322"/>
            </a:xfrm>
            <a:custGeom>
              <a:avLst/>
              <a:gdLst/>
              <a:ahLst/>
              <a:cxnLst/>
              <a:rect l="l" t="t" r="r" b="b"/>
              <a:pathLst>
                <a:path w="32644786" h="5013322">
                  <a:moveTo>
                    <a:pt x="31938664" y="2541961"/>
                  </a:moveTo>
                  <a:lnTo>
                    <a:pt x="31938664" y="0"/>
                  </a:lnTo>
                  <a:lnTo>
                    <a:pt x="0" y="0"/>
                  </a:lnTo>
                  <a:lnTo>
                    <a:pt x="0" y="5013322"/>
                  </a:lnTo>
                  <a:lnTo>
                    <a:pt x="31938664" y="5013322"/>
                  </a:lnTo>
                  <a:lnTo>
                    <a:pt x="31938664" y="3118482"/>
                  </a:lnTo>
                  <a:lnTo>
                    <a:pt x="32644786" y="2827652"/>
                  </a:lnTo>
                  <a:lnTo>
                    <a:pt x="31938664" y="2541961"/>
                  </a:lnTo>
                  <a:close/>
                </a:path>
              </a:pathLst>
            </a:custGeom>
            <a:solidFill>
              <a:srgbClr val="F77F00"/>
            </a:solidFill>
          </p:spPr>
        </p:sp>
      </p:grpSp>
      <p:sp>
        <p:nvSpPr>
          <p:cNvPr id="33" name="TextBox 33"/>
          <p:cNvSpPr txBox="1"/>
          <p:nvPr/>
        </p:nvSpPr>
        <p:spPr>
          <a:xfrm>
            <a:off x="10423798" y="3675318"/>
            <a:ext cx="7059354" cy="424085"/>
          </a:xfrm>
          <a:prstGeom prst="rect">
            <a:avLst/>
          </a:prstGeom>
        </p:spPr>
        <p:txBody>
          <a:bodyPr lIns="0" tIns="0" rIns="0" bIns="0" rtlCol="0" anchor="t">
            <a:spAutoFit/>
          </a:bodyPr>
          <a:lstStyle/>
          <a:p>
            <a:pPr>
              <a:lnSpc>
                <a:spcPts val="3400"/>
              </a:lnSpc>
            </a:pPr>
            <a:r>
              <a:rPr lang="en-US" sz="2428">
                <a:solidFill>
                  <a:srgbClr val="000000"/>
                </a:solidFill>
                <a:latin typeface="Lato 1 Bold"/>
              </a:rPr>
              <a:t>Hairdressing and Beauty Salon’s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3049"/>
        </a:solidFill>
        <a:effectLst/>
      </p:bgPr>
    </p:bg>
    <p:spTree>
      <p:nvGrpSpPr>
        <p:cNvPr id="1" name=""/>
        <p:cNvGrpSpPr/>
        <p:nvPr/>
      </p:nvGrpSpPr>
      <p:grpSpPr>
        <a:xfrm>
          <a:off x="0" y="0"/>
          <a:ext cx="0" cy="0"/>
          <a:chOff x="0" y="0"/>
          <a:chExt cx="0" cy="0"/>
        </a:xfrm>
      </p:grpSpPr>
      <p:grpSp>
        <p:nvGrpSpPr>
          <p:cNvPr id="2" name="Group 2"/>
          <p:cNvGrpSpPr/>
          <p:nvPr/>
        </p:nvGrpSpPr>
        <p:grpSpPr>
          <a:xfrm>
            <a:off x="3338605" y="3117159"/>
            <a:ext cx="3420044" cy="2992539"/>
            <a:chOff x="0" y="0"/>
            <a:chExt cx="812800" cy="711200"/>
          </a:xfrm>
        </p:grpSpPr>
        <p:sp>
          <p:nvSpPr>
            <p:cNvPr id="3" name="Freeform 3"/>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FFDE59"/>
            </a:solidFill>
          </p:spPr>
        </p:sp>
        <p:sp>
          <p:nvSpPr>
            <p:cNvPr id="4" name="TextBox 4"/>
            <p:cNvSpPr txBox="1"/>
            <p:nvPr/>
          </p:nvSpPr>
          <p:spPr>
            <a:xfrm>
              <a:off x="127000" y="273050"/>
              <a:ext cx="558800" cy="387350"/>
            </a:xfrm>
            <a:prstGeom prst="rect">
              <a:avLst/>
            </a:prstGeom>
          </p:spPr>
          <p:txBody>
            <a:bodyPr lIns="50800" tIns="50800" rIns="50800" bIns="50800" rtlCol="0" anchor="ctr"/>
            <a:lstStyle/>
            <a:p>
              <a:pPr algn="ctr">
                <a:lnSpc>
                  <a:spcPts val="3359"/>
                </a:lnSpc>
              </a:pPr>
              <a:endParaRPr/>
            </a:p>
          </p:txBody>
        </p:sp>
      </p:grpSp>
      <p:grpSp>
        <p:nvGrpSpPr>
          <p:cNvPr id="5" name="Group 5"/>
          <p:cNvGrpSpPr/>
          <p:nvPr/>
        </p:nvGrpSpPr>
        <p:grpSpPr>
          <a:xfrm>
            <a:off x="7927263" y="3117159"/>
            <a:ext cx="3420044" cy="2992539"/>
            <a:chOff x="0" y="0"/>
            <a:chExt cx="812800" cy="711200"/>
          </a:xfrm>
        </p:grpSpPr>
        <p:sp>
          <p:nvSpPr>
            <p:cNvPr id="6" name="Freeform 6"/>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FFDE59"/>
            </a:solidFill>
          </p:spPr>
        </p:sp>
        <p:sp>
          <p:nvSpPr>
            <p:cNvPr id="7" name="TextBox 7"/>
            <p:cNvSpPr txBox="1"/>
            <p:nvPr/>
          </p:nvSpPr>
          <p:spPr>
            <a:xfrm>
              <a:off x="127000" y="273050"/>
              <a:ext cx="558800" cy="387350"/>
            </a:xfrm>
            <a:prstGeom prst="rect">
              <a:avLst/>
            </a:prstGeom>
          </p:spPr>
          <p:txBody>
            <a:bodyPr lIns="50800" tIns="50800" rIns="50800" bIns="50800" rtlCol="0" anchor="ctr"/>
            <a:lstStyle/>
            <a:p>
              <a:pPr algn="ctr">
                <a:lnSpc>
                  <a:spcPts val="3359"/>
                </a:lnSpc>
              </a:pPr>
              <a:endParaRPr/>
            </a:p>
          </p:txBody>
        </p:sp>
      </p:grpSp>
      <p:grpSp>
        <p:nvGrpSpPr>
          <p:cNvPr id="8" name="Group 8"/>
          <p:cNvGrpSpPr/>
          <p:nvPr/>
        </p:nvGrpSpPr>
        <p:grpSpPr>
          <a:xfrm>
            <a:off x="5632934" y="3113495"/>
            <a:ext cx="3420044" cy="2992539"/>
            <a:chOff x="0" y="0"/>
            <a:chExt cx="812800" cy="711200"/>
          </a:xfrm>
        </p:grpSpPr>
        <p:sp>
          <p:nvSpPr>
            <p:cNvPr id="9" name="Freeform 9"/>
            <p:cNvSpPr/>
            <p:nvPr/>
          </p:nvSpPr>
          <p:spPr>
            <a:xfrm>
              <a:off x="0" y="0"/>
              <a:ext cx="812800" cy="711200"/>
            </a:xfrm>
            <a:custGeom>
              <a:avLst/>
              <a:gdLst/>
              <a:ahLst/>
              <a:cxnLst/>
              <a:rect l="l" t="t" r="r" b="b"/>
              <a:pathLst>
                <a:path w="812800" h="711200">
                  <a:moveTo>
                    <a:pt x="406400" y="711200"/>
                  </a:moveTo>
                  <a:lnTo>
                    <a:pt x="812800" y="0"/>
                  </a:lnTo>
                  <a:lnTo>
                    <a:pt x="0" y="0"/>
                  </a:lnTo>
                  <a:lnTo>
                    <a:pt x="406400" y="711200"/>
                  </a:lnTo>
                  <a:close/>
                </a:path>
              </a:pathLst>
            </a:custGeom>
            <a:solidFill>
              <a:srgbClr val="FFDE59"/>
            </a:solidFill>
          </p:spPr>
        </p:sp>
        <p:sp>
          <p:nvSpPr>
            <p:cNvPr id="10" name="TextBox 10"/>
            <p:cNvSpPr txBox="1"/>
            <p:nvPr/>
          </p:nvSpPr>
          <p:spPr>
            <a:xfrm>
              <a:off x="127000" y="-6350"/>
              <a:ext cx="558800" cy="387350"/>
            </a:xfrm>
            <a:prstGeom prst="rect">
              <a:avLst/>
            </a:prstGeom>
          </p:spPr>
          <p:txBody>
            <a:bodyPr lIns="50800" tIns="50800" rIns="50800" bIns="50800" rtlCol="0" anchor="ctr"/>
            <a:lstStyle/>
            <a:p>
              <a:pPr algn="ctr">
                <a:lnSpc>
                  <a:spcPts val="3359"/>
                </a:lnSpc>
              </a:pPr>
              <a:endParaRPr/>
            </a:p>
          </p:txBody>
        </p:sp>
      </p:grpSp>
      <p:grpSp>
        <p:nvGrpSpPr>
          <p:cNvPr id="11" name="Group 11"/>
          <p:cNvGrpSpPr/>
          <p:nvPr/>
        </p:nvGrpSpPr>
        <p:grpSpPr>
          <a:xfrm>
            <a:off x="12515921" y="3117159"/>
            <a:ext cx="3420044" cy="2992539"/>
            <a:chOff x="0" y="0"/>
            <a:chExt cx="812800" cy="711200"/>
          </a:xfrm>
        </p:grpSpPr>
        <p:sp>
          <p:nvSpPr>
            <p:cNvPr id="12" name="Freeform 12"/>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FFDE59"/>
            </a:solidFill>
            <a:ln cap="sq">
              <a:noFill/>
              <a:prstDash val="solid"/>
              <a:miter/>
            </a:ln>
          </p:spPr>
        </p:sp>
        <p:sp>
          <p:nvSpPr>
            <p:cNvPr id="13" name="TextBox 13"/>
            <p:cNvSpPr txBox="1"/>
            <p:nvPr/>
          </p:nvSpPr>
          <p:spPr>
            <a:xfrm>
              <a:off x="127000" y="273050"/>
              <a:ext cx="558800" cy="387350"/>
            </a:xfrm>
            <a:prstGeom prst="rect">
              <a:avLst/>
            </a:prstGeom>
          </p:spPr>
          <p:txBody>
            <a:bodyPr lIns="50800" tIns="50800" rIns="50800" bIns="50800" rtlCol="0" anchor="ctr"/>
            <a:lstStyle/>
            <a:p>
              <a:pPr marL="0" lvl="0" indent="0" algn="ctr">
                <a:lnSpc>
                  <a:spcPts val="3359"/>
                </a:lnSpc>
                <a:spcBef>
                  <a:spcPct val="0"/>
                </a:spcBef>
              </a:pPr>
              <a:endParaRPr/>
            </a:p>
          </p:txBody>
        </p:sp>
      </p:grpSp>
      <p:grpSp>
        <p:nvGrpSpPr>
          <p:cNvPr id="14" name="Group 14"/>
          <p:cNvGrpSpPr/>
          <p:nvPr/>
        </p:nvGrpSpPr>
        <p:grpSpPr>
          <a:xfrm>
            <a:off x="10221592" y="3117159"/>
            <a:ext cx="3420044" cy="2992539"/>
            <a:chOff x="0" y="0"/>
            <a:chExt cx="812800" cy="711200"/>
          </a:xfrm>
        </p:grpSpPr>
        <p:sp>
          <p:nvSpPr>
            <p:cNvPr id="15" name="Freeform 15"/>
            <p:cNvSpPr/>
            <p:nvPr/>
          </p:nvSpPr>
          <p:spPr>
            <a:xfrm>
              <a:off x="0" y="0"/>
              <a:ext cx="812800" cy="711200"/>
            </a:xfrm>
            <a:custGeom>
              <a:avLst/>
              <a:gdLst/>
              <a:ahLst/>
              <a:cxnLst/>
              <a:rect l="l" t="t" r="r" b="b"/>
              <a:pathLst>
                <a:path w="812800" h="711200">
                  <a:moveTo>
                    <a:pt x="406400" y="711200"/>
                  </a:moveTo>
                  <a:lnTo>
                    <a:pt x="812800" y="0"/>
                  </a:lnTo>
                  <a:lnTo>
                    <a:pt x="0" y="0"/>
                  </a:lnTo>
                  <a:lnTo>
                    <a:pt x="406400" y="711200"/>
                  </a:lnTo>
                  <a:close/>
                </a:path>
              </a:pathLst>
            </a:custGeom>
            <a:solidFill>
              <a:srgbClr val="FFDE59"/>
            </a:solidFill>
            <a:ln cap="sq">
              <a:noFill/>
              <a:prstDash val="solid"/>
              <a:miter/>
            </a:ln>
          </p:spPr>
        </p:sp>
        <p:sp>
          <p:nvSpPr>
            <p:cNvPr id="16" name="TextBox 16"/>
            <p:cNvSpPr txBox="1"/>
            <p:nvPr/>
          </p:nvSpPr>
          <p:spPr>
            <a:xfrm>
              <a:off x="127000" y="-6350"/>
              <a:ext cx="558800" cy="387350"/>
            </a:xfrm>
            <a:prstGeom prst="rect">
              <a:avLst/>
            </a:prstGeom>
          </p:spPr>
          <p:txBody>
            <a:bodyPr lIns="50800" tIns="50800" rIns="50800" bIns="50800" rtlCol="0" anchor="ctr"/>
            <a:lstStyle/>
            <a:p>
              <a:pPr marL="0" lvl="0" indent="0" algn="ctr">
                <a:lnSpc>
                  <a:spcPts val="3359"/>
                </a:lnSpc>
                <a:spcBef>
                  <a:spcPct val="0"/>
                </a:spcBef>
              </a:pPr>
              <a:endParaRPr/>
            </a:p>
          </p:txBody>
        </p:sp>
      </p:grpSp>
      <p:sp>
        <p:nvSpPr>
          <p:cNvPr id="17" name="TextBox 17"/>
          <p:cNvSpPr txBox="1"/>
          <p:nvPr/>
        </p:nvSpPr>
        <p:spPr>
          <a:xfrm>
            <a:off x="1015916" y="646920"/>
            <a:ext cx="16653283" cy="1523237"/>
          </a:xfrm>
          <a:prstGeom prst="rect">
            <a:avLst/>
          </a:prstGeom>
        </p:spPr>
        <p:txBody>
          <a:bodyPr lIns="0" tIns="0" rIns="0" bIns="0" rtlCol="0" anchor="t">
            <a:spAutoFit/>
          </a:bodyPr>
          <a:lstStyle/>
          <a:p>
            <a:pPr algn="ctr">
              <a:lnSpc>
                <a:spcPts val="5870"/>
              </a:lnSpc>
            </a:pPr>
            <a:r>
              <a:rPr lang="en-US" sz="5699" spc="182">
                <a:solidFill>
                  <a:srgbClr val="FFFFFF"/>
                </a:solidFill>
                <a:latin typeface="Barlow Bold"/>
              </a:rPr>
              <a:t>THE LANGUAGES WE DELIVERED IN AND </a:t>
            </a:r>
          </a:p>
          <a:p>
            <a:pPr algn="ctr">
              <a:lnSpc>
                <a:spcPts val="5870"/>
              </a:lnSpc>
            </a:pPr>
            <a:r>
              <a:rPr lang="en-US" sz="5699" spc="182">
                <a:solidFill>
                  <a:srgbClr val="FFFFFF"/>
                </a:solidFill>
                <a:latin typeface="Barlow Bold"/>
              </a:rPr>
              <a:t>HOW WE REACHED THE COMMUNITY</a:t>
            </a:r>
          </a:p>
        </p:txBody>
      </p:sp>
      <p:sp>
        <p:nvSpPr>
          <p:cNvPr id="18" name="TextBox 18"/>
          <p:cNvSpPr txBox="1"/>
          <p:nvPr/>
        </p:nvSpPr>
        <p:spPr>
          <a:xfrm>
            <a:off x="2316611" y="8827772"/>
            <a:ext cx="3140305" cy="415290"/>
          </a:xfrm>
          <a:prstGeom prst="rect">
            <a:avLst/>
          </a:prstGeom>
        </p:spPr>
        <p:txBody>
          <a:bodyPr lIns="0" tIns="0" rIns="0" bIns="0" rtlCol="0" anchor="t">
            <a:spAutoFit/>
          </a:bodyPr>
          <a:lstStyle/>
          <a:p>
            <a:pPr algn="ctr">
              <a:lnSpc>
                <a:spcPts val="3359"/>
              </a:lnSpc>
            </a:pPr>
            <a:r>
              <a:rPr lang="en-US" sz="2400">
                <a:solidFill>
                  <a:srgbClr val="000000"/>
                </a:solidFill>
                <a:latin typeface="Barlow Semi-Bold"/>
              </a:rPr>
              <a:t>IDEA</a:t>
            </a:r>
          </a:p>
        </p:txBody>
      </p:sp>
      <p:grpSp>
        <p:nvGrpSpPr>
          <p:cNvPr id="19" name="Group 19"/>
          <p:cNvGrpSpPr/>
          <p:nvPr/>
        </p:nvGrpSpPr>
        <p:grpSpPr>
          <a:xfrm>
            <a:off x="1689494" y="6265761"/>
            <a:ext cx="3420044" cy="2992539"/>
            <a:chOff x="0" y="0"/>
            <a:chExt cx="812800" cy="711200"/>
          </a:xfrm>
        </p:grpSpPr>
        <p:sp>
          <p:nvSpPr>
            <p:cNvPr id="20" name="Freeform 20"/>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FFDE59"/>
            </a:solidFill>
          </p:spPr>
        </p:sp>
        <p:sp>
          <p:nvSpPr>
            <p:cNvPr id="21" name="TextBox 21"/>
            <p:cNvSpPr txBox="1"/>
            <p:nvPr/>
          </p:nvSpPr>
          <p:spPr>
            <a:xfrm>
              <a:off x="127000" y="273050"/>
              <a:ext cx="558800" cy="387350"/>
            </a:xfrm>
            <a:prstGeom prst="rect">
              <a:avLst/>
            </a:prstGeom>
          </p:spPr>
          <p:txBody>
            <a:bodyPr lIns="50800" tIns="50800" rIns="50800" bIns="50800" rtlCol="0" anchor="ctr"/>
            <a:lstStyle/>
            <a:p>
              <a:pPr algn="ctr">
                <a:lnSpc>
                  <a:spcPts val="3359"/>
                </a:lnSpc>
              </a:pPr>
              <a:endParaRPr/>
            </a:p>
          </p:txBody>
        </p:sp>
      </p:grpSp>
      <p:grpSp>
        <p:nvGrpSpPr>
          <p:cNvPr id="22" name="Group 22"/>
          <p:cNvGrpSpPr/>
          <p:nvPr/>
        </p:nvGrpSpPr>
        <p:grpSpPr>
          <a:xfrm>
            <a:off x="6278152" y="6265761"/>
            <a:ext cx="3420044" cy="2992539"/>
            <a:chOff x="0" y="0"/>
            <a:chExt cx="812800" cy="711200"/>
          </a:xfrm>
        </p:grpSpPr>
        <p:sp>
          <p:nvSpPr>
            <p:cNvPr id="23" name="Freeform 23"/>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FFDE59"/>
            </a:solidFill>
          </p:spPr>
        </p:sp>
        <p:sp>
          <p:nvSpPr>
            <p:cNvPr id="24" name="TextBox 24"/>
            <p:cNvSpPr txBox="1"/>
            <p:nvPr/>
          </p:nvSpPr>
          <p:spPr>
            <a:xfrm>
              <a:off x="127000" y="273050"/>
              <a:ext cx="558800" cy="387350"/>
            </a:xfrm>
            <a:prstGeom prst="rect">
              <a:avLst/>
            </a:prstGeom>
          </p:spPr>
          <p:txBody>
            <a:bodyPr lIns="50800" tIns="50800" rIns="50800" bIns="50800" rtlCol="0" anchor="ctr"/>
            <a:lstStyle/>
            <a:p>
              <a:pPr algn="ctr">
                <a:lnSpc>
                  <a:spcPts val="3359"/>
                </a:lnSpc>
              </a:pPr>
              <a:endParaRPr/>
            </a:p>
          </p:txBody>
        </p:sp>
      </p:grpSp>
      <p:grpSp>
        <p:nvGrpSpPr>
          <p:cNvPr id="25" name="Group 25"/>
          <p:cNvGrpSpPr/>
          <p:nvPr/>
        </p:nvGrpSpPr>
        <p:grpSpPr>
          <a:xfrm>
            <a:off x="3983823" y="6262098"/>
            <a:ext cx="3420044" cy="2992539"/>
            <a:chOff x="0" y="0"/>
            <a:chExt cx="812800" cy="711200"/>
          </a:xfrm>
        </p:grpSpPr>
        <p:sp>
          <p:nvSpPr>
            <p:cNvPr id="26" name="Freeform 26"/>
            <p:cNvSpPr/>
            <p:nvPr/>
          </p:nvSpPr>
          <p:spPr>
            <a:xfrm>
              <a:off x="0" y="0"/>
              <a:ext cx="812800" cy="711200"/>
            </a:xfrm>
            <a:custGeom>
              <a:avLst/>
              <a:gdLst/>
              <a:ahLst/>
              <a:cxnLst/>
              <a:rect l="l" t="t" r="r" b="b"/>
              <a:pathLst>
                <a:path w="812800" h="711200">
                  <a:moveTo>
                    <a:pt x="406400" y="711200"/>
                  </a:moveTo>
                  <a:lnTo>
                    <a:pt x="812800" y="0"/>
                  </a:lnTo>
                  <a:lnTo>
                    <a:pt x="0" y="0"/>
                  </a:lnTo>
                  <a:lnTo>
                    <a:pt x="406400" y="711200"/>
                  </a:lnTo>
                  <a:close/>
                </a:path>
              </a:pathLst>
            </a:custGeom>
            <a:solidFill>
              <a:srgbClr val="FFDE59"/>
            </a:solidFill>
          </p:spPr>
        </p:sp>
        <p:sp>
          <p:nvSpPr>
            <p:cNvPr id="27" name="TextBox 27"/>
            <p:cNvSpPr txBox="1"/>
            <p:nvPr/>
          </p:nvSpPr>
          <p:spPr>
            <a:xfrm>
              <a:off x="127000" y="-6350"/>
              <a:ext cx="558800" cy="387350"/>
            </a:xfrm>
            <a:prstGeom prst="rect">
              <a:avLst/>
            </a:prstGeom>
          </p:spPr>
          <p:txBody>
            <a:bodyPr lIns="50800" tIns="50800" rIns="50800" bIns="50800" rtlCol="0" anchor="ctr"/>
            <a:lstStyle/>
            <a:p>
              <a:pPr algn="ctr">
                <a:lnSpc>
                  <a:spcPts val="3359"/>
                </a:lnSpc>
              </a:pPr>
              <a:endParaRPr/>
            </a:p>
          </p:txBody>
        </p:sp>
      </p:grpSp>
      <p:grpSp>
        <p:nvGrpSpPr>
          <p:cNvPr id="28" name="Group 28"/>
          <p:cNvGrpSpPr/>
          <p:nvPr/>
        </p:nvGrpSpPr>
        <p:grpSpPr>
          <a:xfrm>
            <a:off x="10866810" y="6265761"/>
            <a:ext cx="3420044" cy="2992539"/>
            <a:chOff x="0" y="0"/>
            <a:chExt cx="812800" cy="711200"/>
          </a:xfrm>
        </p:grpSpPr>
        <p:sp>
          <p:nvSpPr>
            <p:cNvPr id="29" name="Freeform 29"/>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FFDE59"/>
            </a:solidFill>
            <a:ln cap="sq">
              <a:noFill/>
              <a:prstDash val="solid"/>
              <a:miter/>
            </a:ln>
          </p:spPr>
        </p:sp>
        <p:sp>
          <p:nvSpPr>
            <p:cNvPr id="30" name="TextBox 30"/>
            <p:cNvSpPr txBox="1"/>
            <p:nvPr/>
          </p:nvSpPr>
          <p:spPr>
            <a:xfrm>
              <a:off x="127000" y="273050"/>
              <a:ext cx="558800" cy="387350"/>
            </a:xfrm>
            <a:prstGeom prst="rect">
              <a:avLst/>
            </a:prstGeom>
          </p:spPr>
          <p:txBody>
            <a:bodyPr lIns="50800" tIns="50800" rIns="50800" bIns="50800" rtlCol="0" anchor="ctr"/>
            <a:lstStyle/>
            <a:p>
              <a:pPr marL="0" lvl="0" indent="0" algn="ctr">
                <a:lnSpc>
                  <a:spcPts val="3359"/>
                </a:lnSpc>
                <a:spcBef>
                  <a:spcPct val="0"/>
                </a:spcBef>
              </a:pPr>
              <a:endParaRPr/>
            </a:p>
          </p:txBody>
        </p:sp>
      </p:grpSp>
      <p:grpSp>
        <p:nvGrpSpPr>
          <p:cNvPr id="31" name="Group 31"/>
          <p:cNvGrpSpPr/>
          <p:nvPr/>
        </p:nvGrpSpPr>
        <p:grpSpPr>
          <a:xfrm>
            <a:off x="8598118" y="6265761"/>
            <a:ext cx="3420044" cy="2992539"/>
            <a:chOff x="0" y="0"/>
            <a:chExt cx="812800" cy="711200"/>
          </a:xfrm>
        </p:grpSpPr>
        <p:sp>
          <p:nvSpPr>
            <p:cNvPr id="32" name="Freeform 32"/>
            <p:cNvSpPr/>
            <p:nvPr/>
          </p:nvSpPr>
          <p:spPr>
            <a:xfrm>
              <a:off x="0" y="0"/>
              <a:ext cx="812800" cy="711200"/>
            </a:xfrm>
            <a:custGeom>
              <a:avLst/>
              <a:gdLst/>
              <a:ahLst/>
              <a:cxnLst/>
              <a:rect l="l" t="t" r="r" b="b"/>
              <a:pathLst>
                <a:path w="812800" h="711200">
                  <a:moveTo>
                    <a:pt x="406400" y="711200"/>
                  </a:moveTo>
                  <a:lnTo>
                    <a:pt x="812800" y="0"/>
                  </a:lnTo>
                  <a:lnTo>
                    <a:pt x="0" y="0"/>
                  </a:lnTo>
                  <a:lnTo>
                    <a:pt x="406400" y="711200"/>
                  </a:lnTo>
                  <a:close/>
                </a:path>
              </a:pathLst>
            </a:custGeom>
            <a:solidFill>
              <a:srgbClr val="FFDE59"/>
            </a:solidFill>
            <a:ln cap="sq">
              <a:noFill/>
              <a:prstDash val="solid"/>
              <a:miter/>
            </a:ln>
          </p:spPr>
        </p:sp>
        <p:sp>
          <p:nvSpPr>
            <p:cNvPr id="33" name="TextBox 33"/>
            <p:cNvSpPr txBox="1"/>
            <p:nvPr/>
          </p:nvSpPr>
          <p:spPr>
            <a:xfrm>
              <a:off x="127000" y="-6350"/>
              <a:ext cx="558800" cy="387350"/>
            </a:xfrm>
            <a:prstGeom prst="rect">
              <a:avLst/>
            </a:prstGeom>
          </p:spPr>
          <p:txBody>
            <a:bodyPr lIns="50800" tIns="50800" rIns="50800" bIns="50800" rtlCol="0" anchor="ctr"/>
            <a:lstStyle/>
            <a:p>
              <a:pPr marL="0" lvl="0" indent="0" algn="ctr">
                <a:lnSpc>
                  <a:spcPts val="3359"/>
                </a:lnSpc>
                <a:spcBef>
                  <a:spcPct val="0"/>
                </a:spcBef>
              </a:pPr>
              <a:endParaRPr/>
            </a:p>
          </p:txBody>
        </p:sp>
      </p:grpSp>
      <p:grpSp>
        <p:nvGrpSpPr>
          <p:cNvPr id="34" name="Group 34"/>
          <p:cNvGrpSpPr/>
          <p:nvPr/>
        </p:nvGrpSpPr>
        <p:grpSpPr>
          <a:xfrm>
            <a:off x="12995677" y="6265761"/>
            <a:ext cx="3420044" cy="2992539"/>
            <a:chOff x="0" y="0"/>
            <a:chExt cx="812800" cy="711200"/>
          </a:xfrm>
        </p:grpSpPr>
        <p:sp>
          <p:nvSpPr>
            <p:cNvPr id="35" name="Freeform 35"/>
            <p:cNvSpPr/>
            <p:nvPr/>
          </p:nvSpPr>
          <p:spPr>
            <a:xfrm>
              <a:off x="0" y="0"/>
              <a:ext cx="812800" cy="711200"/>
            </a:xfrm>
            <a:custGeom>
              <a:avLst/>
              <a:gdLst/>
              <a:ahLst/>
              <a:cxnLst/>
              <a:rect l="l" t="t" r="r" b="b"/>
              <a:pathLst>
                <a:path w="812800" h="711200">
                  <a:moveTo>
                    <a:pt x="406400" y="711200"/>
                  </a:moveTo>
                  <a:lnTo>
                    <a:pt x="812800" y="0"/>
                  </a:lnTo>
                  <a:lnTo>
                    <a:pt x="0" y="0"/>
                  </a:lnTo>
                  <a:lnTo>
                    <a:pt x="406400" y="711200"/>
                  </a:lnTo>
                  <a:close/>
                </a:path>
              </a:pathLst>
            </a:custGeom>
            <a:solidFill>
              <a:srgbClr val="FFDE59"/>
            </a:solidFill>
            <a:ln cap="sq">
              <a:noFill/>
              <a:prstDash val="solid"/>
              <a:miter/>
            </a:ln>
          </p:spPr>
        </p:sp>
        <p:sp>
          <p:nvSpPr>
            <p:cNvPr id="36" name="TextBox 36"/>
            <p:cNvSpPr txBox="1"/>
            <p:nvPr/>
          </p:nvSpPr>
          <p:spPr>
            <a:xfrm>
              <a:off x="127000" y="-6350"/>
              <a:ext cx="558800" cy="387350"/>
            </a:xfrm>
            <a:prstGeom prst="rect">
              <a:avLst/>
            </a:prstGeom>
          </p:spPr>
          <p:txBody>
            <a:bodyPr lIns="50800" tIns="50800" rIns="50800" bIns="50800" rtlCol="0" anchor="ctr"/>
            <a:lstStyle/>
            <a:p>
              <a:pPr marL="0" lvl="0" indent="0" algn="ctr">
                <a:lnSpc>
                  <a:spcPts val="3359"/>
                </a:lnSpc>
                <a:spcBef>
                  <a:spcPct val="0"/>
                </a:spcBef>
              </a:pPr>
              <a:endParaRPr/>
            </a:p>
          </p:txBody>
        </p:sp>
      </p:grpSp>
      <p:sp>
        <p:nvSpPr>
          <p:cNvPr id="37" name="TextBox 37"/>
          <p:cNvSpPr txBox="1"/>
          <p:nvPr/>
        </p:nvSpPr>
        <p:spPr>
          <a:xfrm>
            <a:off x="2316611" y="4874340"/>
            <a:ext cx="5327686" cy="720477"/>
          </a:xfrm>
          <a:prstGeom prst="rect">
            <a:avLst/>
          </a:prstGeom>
        </p:spPr>
        <p:txBody>
          <a:bodyPr lIns="0" tIns="0" rIns="0" bIns="0" rtlCol="0" anchor="t">
            <a:spAutoFit/>
          </a:bodyPr>
          <a:lstStyle/>
          <a:p>
            <a:pPr algn="ctr">
              <a:lnSpc>
                <a:spcPts val="5963"/>
              </a:lnSpc>
              <a:spcBef>
                <a:spcPct val="0"/>
              </a:spcBef>
            </a:pPr>
            <a:r>
              <a:rPr lang="en-US" sz="4259">
                <a:solidFill>
                  <a:srgbClr val="231F20"/>
                </a:solidFill>
                <a:latin typeface="Open Sans Extra Bold"/>
              </a:rPr>
              <a:t>Urdu</a:t>
            </a:r>
          </a:p>
        </p:txBody>
      </p:sp>
      <p:sp>
        <p:nvSpPr>
          <p:cNvPr id="38" name="TextBox 38"/>
          <p:cNvSpPr txBox="1"/>
          <p:nvPr/>
        </p:nvSpPr>
        <p:spPr>
          <a:xfrm>
            <a:off x="4679113" y="3725343"/>
            <a:ext cx="5327686" cy="621417"/>
          </a:xfrm>
          <a:prstGeom prst="rect">
            <a:avLst/>
          </a:prstGeom>
        </p:spPr>
        <p:txBody>
          <a:bodyPr lIns="0" tIns="0" rIns="0" bIns="0" rtlCol="0" anchor="t">
            <a:spAutoFit/>
          </a:bodyPr>
          <a:lstStyle/>
          <a:p>
            <a:pPr algn="ctr">
              <a:lnSpc>
                <a:spcPts val="5123"/>
              </a:lnSpc>
              <a:spcBef>
                <a:spcPct val="0"/>
              </a:spcBef>
            </a:pPr>
            <a:r>
              <a:rPr lang="en-US" sz="3659">
                <a:solidFill>
                  <a:srgbClr val="231F20"/>
                </a:solidFill>
                <a:latin typeface="Open Sans Extra Bold"/>
              </a:rPr>
              <a:t>Hindi</a:t>
            </a:r>
          </a:p>
        </p:txBody>
      </p:sp>
      <p:sp>
        <p:nvSpPr>
          <p:cNvPr id="39" name="TextBox 39"/>
          <p:cNvSpPr txBox="1"/>
          <p:nvPr/>
        </p:nvSpPr>
        <p:spPr>
          <a:xfrm>
            <a:off x="7034353" y="4773271"/>
            <a:ext cx="5327686" cy="621417"/>
          </a:xfrm>
          <a:prstGeom prst="rect">
            <a:avLst/>
          </a:prstGeom>
        </p:spPr>
        <p:txBody>
          <a:bodyPr lIns="0" tIns="0" rIns="0" bIns="0" rtlCol="0" anchor="t">
            <a:spAutoFit/>
          </a:bodyPr>
          <a:lstStyle/>
          <a:p>
            <a:pPr algn="ctr">
              <a:lnSpc>
                <a:spcPts val="5123"/>
              </a:lnSpc>
              <a:spcBef>
                <a:spcPct val="0"/>
              </a:spcBef>
            </a:pPr>
            <a:r>
              <a:rPr lang="en-US" sz="3659">
                <a:solidFill>
                  <a:srgbClr val="2B2A2A"/>
                </a:solidFill>
                <a:latin typeface="Open Sans Extra Bold"/>
              </a:rPr>
              <a:t>Punjabi</a:t>
            </a:r>
          </a:p>
        </p:txBody>
      </p:sp>
      <p:sp>
        <p:nvSpPr>
          <p:cNvPr id="40" name="TextBox 40"/>
          <p:cNvSpPr txBox="1"/>
          <p:nvPr/>
        </p:nvSpPr>
        <p:spPr>
          <a:xfrm>
            <a:off x="9267771" y="3725343"/>
            <a:ext cx="5327686" cy="621417"/>
          </a:xfrm>
          <a:prstGeom prst="rect">
            <a:avLst/>
          </a:prstGeom>
        </p:spPr>
        <p:txBody>
          <a:bodyPr lIns="0" tIns="0" rIns="0" bIns="0" rtlCol="0" anchor="t">
            <a:spAutoFit/>
          </a:bodyPr>
          <a:lstStyle/>
          <a:p>
            <a:pPr algn="ctr">
              <a:lnSpc>
                <a:spcPts val="5123"/>
              </a:lnSpc>
              <a:spcBef>
                <a:spcPct val="0"/>
              </a:spcBef>
            </a:pPr>
            <a:r>
              <a:rPr lang="en-US" sz="3659">
                <a:solidFill>
                  <a:srgbClr val="231F20"/>
                </a:solidFill>
                <a:latin typeface="Open Sans Extra Bold"/>
              </a:rPr>
              <a:t>Tamil</a:t>
            </a:r>
          </a:p>
        </p:txBody>
      </p:sp>
      <p:sp>
        <p:nvSpPr>
          <p:cNvPr id="41" name="TextBox 41"/>
          <p:cNvSpPr txBox="1"/>
          <p:nvPr/>
        </p:nvSpPr>
        <p:spPr>
          <a:xfrm>
            <a:off x="11562100" y="4893390"/>
            <a:ext cx="5327686" cy="501297"/>
          </a:xfrm>
          <a:prstGeom prst="rect">
            <a:avLst/>
          </a:prstGeom>
        </p:spPr>
        <p:txBody>
          <a:bodyPr lIns="0" tIns="0" rIns="0" bIns="0" rtlCol="0" anchor="t">
            <a:spAutoFit/>
          </a:bodyPr>
          <a:lstStyle/>
          <a:p>
            <a:pPr algn="ctr">
              <a:lnSpc>
                <a:spcPts val="4143"/>
              </a:lnSpc>
              <a:spcBef>
                <a:spcPct val="0"/>
              </a:spcBef>
            </a:pPr>
            <a:r>
              <a:rPr lang="en-US" sz="2959">
                <a:solidFill>
                  <a:srgbClr val="2B2A2A"/>
                </a:solidFill>
                <a:latin typeface="Open Sans Extra Bold"/>
              </a:rPr>
              <a:t>Malayalam</a:t>
            </a:r>
          </a:p>
        </p:txBody>
      </p:sp>
      <p:sp>
        <p:nvSpPr>
          <p:cNvPr id="42" name="TextBox 42"/>
          <p:cNvSpPr txBox="1"/>
          <p:nvPr/>
        </p:nvSpPr>
        <p:spPr>
          <a:xfrm>
            <a:off x="674762" y="8023453"/>
            <a:ext cx="5327686" cy="621417"/>
          </a:xfrm>
          <a:prstGeom prst="rect">
            <a:avLst/>
          </a:prstGeom>
        </p:spPr>
        <p:txBody>
          <a:bodyPr lIns="0" tIns="0" rIns="0" bIns="0" rtlCol="0" anchor="t">
            <a:spAutoFit/>
          </a:bodyPr>
          <a:lstStyle/>
          <a:p>
            <a:pPr algn="ctr">
              <a:lnSpc>
                <a:spcPts val="5123"/>
              </a:lnSpc>
              <a:spcBef>
                <a:spcPct val="0"/>
              </a:spcBef>
            </a:pPr>
            <a:r>
              <a:rPr lang="en-US" sz="3659">
                <a:solidFill>
                  <a:srgbClr val="231F20"/>
                </a:solidFill>
                <a:latin typeface="Open Sans Extra Bold"/>
              </a:rPr>
              <a:t>Gujarati</a:t>
            </a:r>
          </a:p>
        </p:txBody>
      </p:sp>
      <p:sp>
        <p:nvSpPr>
          <p:cNvPr id="43" name="TextBox 43"/>
          <p:cNvSpPr txBox="1"/>
          <p:nvPr/>
        </p:nvSpPr>
        <p:spPr>
          <a:xfrm>
            <a:off x="2969091" y="6758813"/>
            <a:ext cx="5327686" cy="621417"/>
          </a:xfrm>
          <a:prstGeom prst="rect">
            <a:avLst/>
          </a:prstGeom>
        </p:spPr>
        <p:txBody>
          <a:bodyPr lIns="0" tIns="0" rIns="0" bIns="0" rtlCol="0" anchor="t">
            <a:spAutoFit/>
          </a:bodyPr>
          <a:lstStyle/>
          <a:p>
            <a:pPr algn="ctr">
              <a:lnSpc>
                <a:spcPts val="5123"/>
              </a:lnSpc>
              <a:spcBef>
                <a:spcPct val="0"/>
              </a:spcBef>
            </a:pPr>
            <a:r>
              <a:rPr lang="en-US" sz="3659">
                <a:solidFill>
                  <a:srgbClr val="231F20"/>
                </a:solidFill>
                <a:latin typeface="Open Sans Extra Bold"/>
              </a:rPr>
              <a:t>Bengali</a:t>
            </a:r>
          </a:p>
        </p:txBody>
      </p:sp>
      <p:sp>
        <p:nvSpPr>
          <p:cNvPr id="44" name="TextBox 44"/>
          <p:cNvSpPr txBox="1"/>
          <p:nvPr/>
        </p:nvSpPr>
        <p:spPr>
          <a:xfrm>
            <a:off x="5324331" y="8105004"/>
            <a:ext cx="5327686" cy="588397"/>
          </a:xfrm>
          <a:prstGeom prst="rect">
            <a:avLst/>
          </a:prstGeom>
        </p:spPr>
        <p:txBody>
          <a:bodyPr lIns="0" tIns="0" rIns="0" bIns="0" rtlCol="0" anchor="t">
            <a:spAutoFit/>
          </a:bodyPr>
          <a:lstStyle/>
          <a:p>
            <a:pPr algn="ctr">
              <a:lnSpc>
                <a:spcPts val="4843"/>
              </a:lnSpc>
              <a:spcBef>
                <a:spcPct val="0"/>
              </a:spcBef>
            </a:pPr>
            <a:r>
              <a:rPr lang="en-US" sz="3459">
                <a:solidFill>
                  <a:srgbClr val="231F20"/>
                </a:solidFill>
                <a:latin typeface="Open Sans Extra Bold"/>
              </a:rPr>
              <a:t>Pothohari</a:t>
            </a:r>
          </a:p>
        </p:txBody>
      </p:sp>
      <p:sp>
        <p:nvSpPr>
          <p:cNvPr id="45" name="TextBox 45"/>
          <p:cNvSpPr txBox="1"/>
          <p:nvPr/>
        </p:nvSpPr>
        <p:spPr>
          <a:xfrm>
            <a:off x="7644297" y="6757398"/>
            <a:ext cx="5327686" cy="621417"/>
          </a:xfrm>
          <a:prstGeom prst="rect">
            <a:avLst/>
          </a:prstGeom>
        </p:spPr>
        <p:txBody>
          <a:bodyPr lIns="0" tIns="0" rIns="0" bIns="0" rtlCol="0" anchor="t">
            <a:spAutoFit/>
          </a:bodyPr>
          <a:lstStyle/>
          <a:p>
            <a:pPr algn="ctr">
              <a:lnSpc>
                <a:spcPts val="5123"/>
              </a:lnSpc>
              <a:spcBef>
                <a:spcPct val="0"/>
              </a:spcBef>
            </a:pPr>
            <a:r>
              <a:rPr lang="en-US" sz="3659">
                <a:solidFill>
                  <a:srgbClr val="231F20"/>
                </a:solidFill>
                <a:latin typeface="Open Sans Extra Bold"/>
              </a:rPr>
              <a:t>Pahari</a:t>
            </a:r>
          </a:p>
        </p:txBody>
      </p:sp>
      <p:sp>
        <p:nvSpPr>
          <p:cNvPr id="46" name="TextBox 46"/>
          <p:cNvSpPr txBox="1"/>
          <p:nvPr/>
        </p:nvSpPr>
        <p:spPr>
          <a:xfrm>
            <a:off x="11931614" y="6869407"/>
            <a:ext cx="5327686" cy="621417"/>
          </a:xfrm>
          <a:prstGeom prst="rect">
            <a:avLst/>
          </a:prstGeom>
        </p:spPr>
        <p:txBody>
          <a:bodyPr lIns="0" tIns="0" rIns="0" bIns="0" rtlCol="0" anchor="t">
            <a:spAutoFit/>
          </a:bodyPr>
          <a:lstStyle/>
          <a:p>
            <a:pPr algn="ctr">
              <a:lnSpc>
                <a:spcPts val="5123"/>
              </a:lnSpc>
              <a:spcBef>
                <a:spcPct val="0"/>
              </a:spcBef>
            </a:pPr>
            <a:r>
              <a:rPr lang="en-US" sz="3659">
                <a:solidFill>
                  <a:srgbClr val="231F20"/>
                </a:solidFill>
                <a:latin typeface="Open Sans Extra Bold"/>
              </a:rPr>
              <a:t>Farsi</a:t>
            </a:r>
          </a:p>
        </p:txBody>
      </p:sp>
      <p:sp>
        <p:nvSpPr>
          <p:cNvPr id="47" name="TextBox 47"/>
          <p:cNvSpPr txBox="1"/>
          <p:nvPr/>
        </p:nvSpPr>
        <p:spPr>
          <a:xfrm>
            <a:off x="10866810" y="7941684"/>
            <a:ext cx="3420044" cy="613411"/>
          </a:xfrm>
          <a:prstGeom prst="rect">
            <a:avLst/>
          </a:prstGeom>
        </p:spPr>
        <p:txBody>
          <a:bodyPr lIns="0" tIns="0" rIns="0" bIns="0" rtlCol="0" anchor="t">
            <a:spAutoFit/>
          </a:bodyPr>
          <a:lstStyle/>
          <a:p>
            <a:pPr algn="ctr">
              <a:lnSpc>
                <a:spcPts val="5039"/>
              </a:lnSpc>
              <a:spcBef>
                <a:spcPct val="0"/>
              </a:spcBef>
            </a:pPr>
            <a:r>
              <a:rPr lang="en-US" sz="3599">
                <a:solidFill>
                  <a:srgbClr val="231F20"/>
                </a:solidFill>
                <a:latin typeface="Open Sans Extra Bold"/>
              </a:rPr>
              <a:t> Pashto</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3637</Words>
  <Application>Microsoft Office PowerPoint</Application>
  <PresentationFormat>Custom</PresentationFormat>
  <Paragraphs>310</Paragraphs>
  <Slides>26</Slides>
  <Notes>0</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26</vt:i4>
      </vt:variant>
    </vt:vector>
  </HeadingPairs>
  <TitlesOfParts>
    <vt:vector size="41" baseType="lpstr">
      <vt:lpstr>Arial</vt:lpstr>
      <vt:lpstr>Calibri</vt:lpstr>
      <vt:lpstr>Canva Sans Bold</vt:lpstr>
      <vt:lpstr>Hammersmith One</vt:lpstr>
      <vt:lpstr>Barlow Semi-Bold</vt:lpstr>
      <vt:lpstr>Barlow SemiCondensed Bold</vt:lpstr>
      <vt:lpstr>Barlow Bold</vt:lpstr>
      <vt:lpstr>Canva Sans</vt:lpstr>
      <vt:lpstr>Lato 1 Heavy</vt:lpstr>
      <vt:lpstr>Lato 2</vt:lpstr>
      <vt:lpstr>Lato 2 Bold</vt:lpstr>
      <vt:lpstr>Open Sans Extra Bold</vt:lpstr>
      <vt:lpstr>Lato 1 Bold</vt:lpstr>
      <vt:lpstr>Cooper Hewitt Italics</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Bento Box Pitch Deck Presentation</dc:title>
  <dc:creator>user</dc:creator>
  <cp:lastModifiedBy>user</cp:lastModifiedBy>
  <cp:revision>2</cp:revision>
  <dcterms:created xsi:type="dcterms:W3CDTF">2006-08-16T00:00:00Z</dcterms:created>
  <dcterms:modified xsi:type="dcterms:W3CDTF">2024-01-18T08:07:37Z</dcterms:modified>
  <dc:identifier>DAF6A6Hgl2w</dc:identifier>
</cp:coreProperties>
</file>